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4"/>
  </p:sldMasterIdLst>
  <p:notesMasterIdLst>
    <p:notesMasterId r:id="rId17"/>
  </p:notesMasterIdLst>
  <p:sldIdLst>
    <p:sldId id="343" r:id="rId5"/>
    <p:sldId id="332" r:id="rId6"/>
    <p:sldId id="339" r:id="rId7"/>
    <p:sldId id="335" r:id="rId8"/>
    <p:sldId id="336" r:id="rId9"/>
    <p:sldId id="342" r:id="rId10"/>
    <p:sldId id="260" r:id="rId11"/>
    <p:sldId id="311" r:id="rId12"/>
    <p:sldId id="308" r:id="rId13"/>
    <p:sldId id="316" r:id="rId14"/>
    <p:sldId id="273" r:id="rId15"/>
    <p:sldId id="318" r:id="rId16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BB4CF181-7989-42C1-A27F-89572EF3AE36}">
          <p14:sldIdLst>
            <p14:sldId id="343"/>
            <p14:sldId id="332"/>
            <p14:sldId id="339"/>
            <p14:sldId id="335"/>
            <p14:sldId id="336"/>
            <p14:sldId id="342"/>
          </p14:sldIdLst>
        </p14:section>
        <p14:section name="Mid-term Presentation" id="{17C6BED9-84FD-4881-8824-894C2933FED6}">
          <p14:sldIdLst>
            <p14:sldId id="260"/>
            <p14:sldId id="311"/>
            <p14:sldId id="308"/>
            <p14:sldId id="316"/>
            <p14:sldId id="273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6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E8476F-A3D6-4231-8146-53CCD98B8C19}" name="Michel, Jonas" initials="JM" userId="S::uzfna@student.kit.edu::df3329d3-1746-450e-97da-172b2194329f" providerId="AD"/>
  <p188:author id="{4A0C24D6-F298-CC5B-3D06-F19B8711D9C5}" name="Ben Aoun, Hichem" initials="HB" userId="S::uqpyx@student.kit.edu::7c346bd5-5ac6-4813-81d2-74123fecd7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440"/>
    <a:srgbClr val="505E69"/>
    <a:srgbClr val="053259"/>
    <a:srgbClr val="001827"/>
    <a:srgbClr val="000310"/>
    <a:srgbClr val="000E21"/>
    <a:srgbClr val="009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1"/>
    <p:restoredTop sz="94720"/>
  </p:normalViewPr>
  <p:slideViewPr>
    <p:cSldViewPr snapToGrid="0">
      <p:cViewPr>
        <p:scale>
          <a:sx n="229" d="100"/>
          <a:sy n="229" d="100"/>
        </p:scale>
        <p:origin x="1456" y="1048"/>
      </p:cViewPr>
      <p:guideLst>
        <p:guide orient="horz" pos="1620"/>
        <p:guide pos="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600" b="1" i="0" u="none" strike="noStrike" kern="1200" baseline="0" smtId="4294967295">
                      <a:solidFill>
                        <a:srgbClr val="0F283E"/>
                      </a:solidFill>
                      <a:latin typeface="Open Sans Light"/>
                      <a:ea typeface="+mn-ea"/>
                      <a:cs typeface="+mn-cs"/>
                    </a:defRPr>
                  </a:pPr>
                  <a:endParaRPr lang="en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7B6-4EB3-AA96-005A562BB145}"/>
                </c:ext>
              </c:extLst>
            </c:dLbl>
            <c:dLbl>
              <c:idx val="1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600" b="1" i="0" u="none" strike="noStrike" kern="1200" baseline="0" smtId="4294967295">
                      <a:solidFill>
                        <a:srgbClr val="0F283E"/>
                      </a:solidFill>
                      <a:latin typeface="Open Sans Light"/>
                      <a:ea typeface="+mn-ea"/>
                      <a:cs typeface="+mn-cs"/>
                    </a:defRPr>
                  </a:pPr>
                  <a:endParaRPr lang="en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B6-4EB3-AA96-005A562BB145}"/>
                </c:ext>
              </c:extLst>
            </c:dLbl>
            <c:dLbl>
              <c:idx val="2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600" b="1" i="0" u="none" strike="noStrike" kern="1200" baseline="0" smtId="4294967295">
                      <a:solidFill>
                        <a:srgbClr val="0F283E"/>
                      </a:solidFill>
                      <a:latin typeface="Open Sans Light"/>
                      <a:ea typeface="+mn-ea"/>
                      <a:cs typeface="+mn-cs"/>
                    </a:defRPr>
                  </a:pPr>
                  <a:endParaRPr lang="en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B6-4EB3-AA96-005A562BB145}"/>
                </c:ext>
              </c:extLst>
            </c:dLbl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600" b="1" i="0" u="none" strike="noStrike" kern="1200" baseline="0" smtId="4294967295">
                      <a:solidFill>
                        <a:srgbClr val="0F283E"/>
                      </a:solidFill>
                      <a:latin typeface="Open Sans Light"/>
                      <a:ea typeface="+mn-ea"/>
                      <a:cs typeface="+mn-cs"/>
                    </a:defRPr>
                  </a:pPr>
                  <a:endParaRPr lang="en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B6-4EB3-AA96-005A562BB145}"/>
                </c:ext>
              </c:extLst>
            </c:dLbl>
            <c:dLbl>
              <c:idx val="4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600" b="1" i="0" u="none" strike="noStrike" kern="1200" baseline="0" smtId="4294967295">
                      <a:solidFill>
                        <a:srgbClr val="0F283E"/>
                      </a:solidFill>
                      <a:latin typeface="Open Sans Light"/>
                      <a:ea typeface="+mn-ea"/>
                      <a:cs typeface="+mn-cs"/>
                    </a:defRPr>
                  </a:pPr>
                  <a:endParaRPr lang="en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B6-4EB3-AA96-005A562BB145}"/>
                </c:ext>
              </c:extLst>
            </c:dLbl>
            <c:dLbl>
              <c:idx val="5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600" b="1" i="0" u="none" strike="noStrike" kern="1200" baseline="0" smtId="4294967295">
                      <a:solidFill>
                        <a:srgbClr val="0F283E"/>
                      </a:solidFill>
                      <a:latin typeface="Open Sans Light"/>
                      <a:ea typeface="+mn-ea"/>
                      <a:cs typeface="+mn-cs"/>
                    </a:defRPr>
                  </a:pPr>
                  <a:endParaRPr lang="en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7B6-4EB3-AA96-005A562BB1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1" i="0" u="none" strike="noStrike" kern="1200" baseline="0" smtId="4294967295">
                    <a:solidFill>
                      <a:srgbClr val="0F283E"/>
                    </a:solidFill>
                    <a:latin typeface="Open Sans Ligh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Gas Condensing Boiler</c:v>
                </c:pt>
                <c:pt idx="1">
                  <c:v>Gas Boiler (Heating Value)</c:v>
                </c:pt>
                <c:pt idx="2">
                  <c:v>Oil Boiler (Heating Value)</c:v>
                </c:pt>
                <c:pt idx="3">
                  <c:v>Heat Pumps</c:v>
                </c:pt>
                <c:pt idx="4">
                  <c:v>Biomass Boiler</c:v>
                </c:pt>
                <c:pt idx="5">
                  <c:v>Oil Condensing Boiler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7.9</c:v>
                </c:pt>
                <c:pt idx="1">
                  <c:v>6.2</c:v>
                </c:pt>
                <c:pt idx="2">
                  <c:v>4.3</c:v>
                </c:pt>
                <c:pt idx="3">
                  <c:v>1.4</c:v>
                </c:pt>
                <c:pt idx="4">
                  <c:v>1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7B6-4EB3-AA96-005A562BB1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30"/>
        <c:axId val="67451136"/>
        <c:axId val="66437120"/>
      </c:barChart>
      <c:catAx>
        <c:axId val="6745113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rgbClr val="2F2F2F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 smtId="4294967295">
                <a:solidFill>
                  <a:srgbClr val="0F28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DE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1"/>
        <c:axPos val="t"/>
        <c:numFmt formatCode="#,##0" sourceLinked="0"/>
        <c:majorTickMark val="none"/>
        <c:minorTickMark val="none"/>
        <c:tickLblPos val="nextTo"/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 smtId="4294967295"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Haushalte in Millionen</c:v>
                </c:pt>
              </c:strCache>
            </c:strRef>
          </c:tx>
          <c:spPr>
            <a:ln w="19050" cap="rnd" cmpd="sng" algn="ctr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9.5</c:v>
                </c:pt>
                <c:pt idx="1">
                  <c:v>11.35</c:v>
                </c:pt>
                <c:pt idx="2">
                  <c:v>13.57</c:v>
                </c:pt>
                <c:pt idx="3">
                  <c:v>16.22</c:v>
                </c:pt>
                <c:pt idx="4">
                  <c:v>19.399999999999999</c:v>
                </c:pt>
                <c:pt idx="5">
                  <c:v>23.19</c:v>
                </c:pt>
                <c:pt idx="6">
                  <c:v>27.72</c:v>
                </c:pt>
                <c:pt idx="7">
                  <c:v>33.130000000000003</c:v>
                </c:pt>
                <c:pt idx="8">
                  <c:v>39.61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FAD-7A48-A389-0290FF1AD9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451136"/>
        <c:axId val="66437120"/>
      </c:line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25400" cap="flat" cmpd="sng" algn="ctr">
            <a:solidFill>
              <a:srgbClr val="000000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 smtId="4294967295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solidFill>
                <a:srgbClr val="2F2F2F"/>
              </a:solidFill>
              <a:prstDash val="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600" b="1" i="0" u="none" strike="noStrike" kern="1200" baseline="0" smtId="4294967295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600"/>
                  <a:t>Households 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600" b="1" i="0" u="none" strike="noStrike" kern="1200" baseline="0" smtId="4294967295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#,##0" sourceLinked="0"/>
        <c:majorTickMark val="none"/>
        <c:minorTickMark val="none"/>
        <c:tickLblPos val="low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 smtId="4294967295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500" smtId="4294967295"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Spalte1</c:v>
                </c:pt>
              </c:strCache>
            </c:strRef>
          </c:tx>
          <c:spPr>
            <a:ln w="19050" cap="rnd" cmpd="sng" algn="ctr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Sheet1!$A$2:$A$28</c:f>
              <c:strCache>
                <c:ptCount val="27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2013</c:v>
                </c:pt>
                <c:pt idx="16">
                  <c:v>2014</c:v>
                </c:pt>
                <c:pt idx="17">
                  <c:v>2015</c:v>
                </c:pt>
                <c:pt idx="18">
                  <c:v>2016</c:v>
                </c:pt>
                <c:pt idx="19">
                  <c:v>2017</c:v>
                </c:pt>
                <c:pt idx="20">
                  <c:v>2018</c:v>
                </c:pt>
                <c:pt idx="21">
                  <c:v>2019</c:v>
                </c:pt>
                <c:pt idx="22">
                  <c:v>2020</c:v>
                </c:pt>
                <c:pt idx="23">
                  <c:v>2021</c:v>
                </c:pt>
                <c:pt idx="24">
                  <c:v>2022</c:v>
                </c:pt>
                <c:pt idx="25">
                  <c:v>2022</c:v>
                </c:pt>
                <c:pt idx="26">
                  <c:v>2023</c:v>
                </c:pt>
              </c:strCache>
            </c:str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100</c:v>
                </c:pt>
                <c:pt idx="1">
                  <c:v>97</c:v>
                </c:pt>
                <c:pt idx="2">
                  <c:v>81</c:v>
                </c:pt>
                <c:pt idx="3">
                  <c:v>84</c:v>
                </c:pt>
                <c:pt idx="4">
                  <c:v>94</c:v>
                </c:pt>
                <c:pt idx="5">
                  <c:v>101</c:v>
                </c:pt>
                <c:pt idx="6">
                  <c:v>105</c:v>
                </c:pt>
                <c:pt idx="7">
                  <c:v>109</c:v>
                </c:pt>
                <c:pt idx="8">
                  <c:v>114</c:v>
                </c:pt>
                <c:pt idx="9">
                  <c:v>121</c:v>
                </c:pt>
                <c:pt idx="10">
                  <c:v>127</c:v>
                </c:pt>
                <c:pt idx="11">
                  <c:v>136</c:v>
                </c:pt>
                <c:pt idx="12">
                  <c:v>138</c:v>
                </c:pt>
                <c:pt idx="13">
                  <c:v>147</c:v>
                </c:pt>
                <c:pt idx="14">
                  <c:v>151</c:v>
                </c:pt>
                <c:pt idx="15">
                  <c:v>169</c:v>
                </c:pt>
                <c:pt idx="16">
                  <c:v>170</c:v>
                </c:pt>
                <c:pt idx="17">
                  <c:v>168</c:v>
                </c:pt>
                <c:pt idx="18">
                  <c:v>168</c:v>
                </c:pt>
                <c:pt idx="19">
                  <c:v>171</c:v>
                </c:pt>
                <c:pt idx="20">
                  <c:v>172</c:v>
                </c:pt>
                <c:pt idx="21">
                  <c:v>178</c:v>
                </c:pt>
                <c:pt idx="22">
                  <c:v>186</c:v>
                </c:pt>
                <c:pt idx="23">
                  <c:v>188</c:v>
                </c:pt>
                <c:pt idx="24">
                  <c:v>217</c:v>
                </c:pt>
                <c:pt idx="25">
                  <c:v>234</c:v>
                </c:pt>
                <c:pt idx="26">
                  <c:v>270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906F-BD46-80C6-E1978C234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451136"/>
        <c:axId val="66437120"/>
      </c:line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25400" cap="flat" cmpd="sng" algn="ctr">
            <a:solidFill>
              <a:srgbClr val="000000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 smtId="4294967295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66437120"/>
        <c:crosses val="autoZero"/>
        <c:auto val="0"/>
        <c:lblAlgn val="ctr"/>
        <c:lblOffset val="100"/>
        <c:tickLblSkip val="5"/>
        <c:noMultiLvlLbl val="0"/>
      </c:catAx>
      <c:valAx>
        <c:axId val="66437120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rgbClr val="2F2F2F"/>
              </a:solidFill>
              <a:prstDash val="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600" b="1" i="0" u="none" strike="noStrike" kern="1200" baseline="0" smtId="4294967295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Index value (1998=100)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600" b="1" i="0" u="none" strike="noStrike" kern="1200" baseline="0" smtId="4294967295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#,##0" sourceLinked="0"/>
        <c:majorTickMark val="none"/>
        <c:minorTickMark val="none"/>
        <c:tickLblPos val="low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 smtId="4294967295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600" smtId="4294967295"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EE-BA4F-A154-67B49BD55C25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EE-BA4F-A154-67B49BD55C25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EE-BA4F-A154-67B49BD55C25}"/>
                </c:ext>
              </c:extLst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EE-BA4F-A154-67B49BD55C2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1" i="0" u="none" strike="noStrike" kern="1200" baseline="0" smtId="4294967295">
                    <a:solidFill>
                      <a:schemeClr val="bg1">
                        <a:lumMod val="95000"/>
                      </a:schemeClr>
                    </a:solidFill>
                    <a:latin typeface="Open Sans Ligh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30-39</c:v>
                </c:pt>
                <c:pt idx="1">
                  <c:v>40-49</c:v>
                </c:pt>
                <c:pt idx="2">
                  <c:v>50-59</c:v>
                </c:pt>
                <c:pt idx="3">
                  <c:v>60+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3EE-BA4F-A154-67B49BD55C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30"/>
        <c:axId val="67451136"/>
        <c:axId val="66437120"/>
      </c:barChart>
      <c:catAx>
        <c:axId val="6745113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rgbClr val="2F2F2F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 smtId="4294967295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DE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1"/>
        <c:axPos val="t"/>
        <c:numFmt formatCode="#,##0" sourceLinked="0"/>
        <c:majorTickMark val="none"/>
        <c:minorTickMark val="none"/>
        <c:tickLblPos val="nextTo"/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 smtId="4294967295"/>
      </a:pPr>
      <a:endParaRPr lang="en-DE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Type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EE-BA4F-A154-67B49BD55C25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EE-BA4F-A154-67B49BD55C25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EE-BA4F-A154-67B49BD55C25}"/>
                </c:ext>
              </c:extLst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EE-BA4F-A154-67B49BD55C2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1" i="0" u="none" strike="noStrike" kern="1200" baseline="0" smtId="4294967295">
                    <a:solidFill>
                      <a:schemeClr val="bg1">
                        <a:lumMod val="95000"/>
                      </a:schemeClr>
                    </a:solidFill>
                    <a:latin typeface="Open Sans Ligh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new construction</c:v>
                </c:pt>
                <c:pt idx="1">
                  <c:v>solar panels</c:v>
                </c:pt>
                <c:pt idx="2">
                  <c:v>wall box</c:v>
                </c:pt>
                <c:pt idx="3">
                  <c:v>energy refurbishment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3EE-BA4F-A154-67B49BD55C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451136"/>
        <c:axId val="66437120"/>
      </c:barChart>
      <c:catAx>
        <c:axId val="6745113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rgbClr val="2F2F2F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 smtId="4294967295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DE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1"/>
        <c:axPos val="t"/>
        <c:numFmt formatCode="#,##0" sourceLinked="0"/>
        <c:majorTickMark val="none"/>
        <c:minorTickMark val="none"/>
        <c:tickLblPos val="nextTo"/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 smtId="4294967295"/>
      </a:pPr>
      <a:endParaRPr lang="en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0.17619</cdr:x>
      <cdr:y>0.08935</cdr:y>
    </cdr:from>
    <cdr:to>
      <cdr:x>0.17619</cdr:x>
      <cdr:y>0.9402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FE55FBE1-1577-9B1C-437B-2A93535CA6B3}"/>
            </a:ext>
          </a:extLst>
        </cdr:cNvPr>
        <cdr:cNvCxnSpPr/>
      </cdr:nvCxnSpPr>
      <cdr:spPr>
        <a:xfrm xmlns:a="http://schemas.openxmlformats.org/drawingml/2006/main">
          <a:off x="351065" y="111811"/>
          <a:ext cx="0" cy="106479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0.34788</cdr:x>
      <cdr:y>0.07457</cdr:y>
    </cdr:from>
    <cdr:to>
      <cdr:x>0.34788</cdr:x>
      <cdr:y>0.92543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FE55FBE1-1577-9B1C-437B-2A93535CA6B3}"/>
            </a:ext>
          </a:extLst>
        </cdr:cNvPr>
        <cdr:cNvCxnSpPr/>
      </cdr:nvCxnSpPr>
      <cdr:spPr>
        <a:xfrm xmlns:a="http://schemas.openxmlformats.org/drawingml/2006/main">
          <a:off x="873569" y="93326"/>
          <a:ext cx="0" cy="106479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743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2min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861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2min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144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30s-1min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201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2min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09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2min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6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2min</a:t>
            </a:r>
            <a:r>
              <a:rPr lang="de-DE"/>
              <a:t> - Jonas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76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30s-1min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21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212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566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1min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307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2min</a:t>
            </a:r>
            <a:r>
              <a:rPr lang="de-DE"/>
              <a:t> - Jonas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43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endParaRPr lang="de-DE"/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675" y="1979930"/>
            <a:ext cx="851567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subline</a:t>
            </a:r>
            <a:br>
              <a:rPr lang="de-DE"/>
            </a:br>
            <a:r>
              <a:rPr lang="de-DE"/>
              <a:t>(</a:t>
            </a:r>
            <a:r>
              <a:rPr lang="en-US"/>
              <a:t>Also possible in two columns</a:t>
            </a:r>
            <a:r>
              <a:rPr lang="de-DE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00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825" noProof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60000"/>
            <a:ext cx="1621550" cy="751280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A06D37-EBA1-C748-858C-44A8637589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15" y="354300"/>
            <a:ext cx="2658185" cy="7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/>
              <a:t>Click to add text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/>
              <a:t>Bild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600"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en-US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en-US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/>
              <a:t>Karlsruher Institute </a:t>
            </a:r>
            <a:r>
              <a:rPr lang="de-DE" altLang="de-DE" err="1"/>
              <a:t>for</a:t>
            </a:r>
            <a:r>
              <a:rPr lang="de-DE" altLang="de-DE"/>
              <a:t> Technology (KIT).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           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6256422" y="4952095"/>
            <a:ext cx="2189542" cy="15581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60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</a:t>
            </a:r>
            <a:r>
              <a:rPr lang="de-DE" sz="6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 Team 3 – </a:t>
            </a:r>
            <a:r>
              <a:rPr lang="de-DE" sz="60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de-DE" sz="6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Interactive Systems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C7D5C5-DCD5-2BCF-D179-EF69C10E5B4B}"/>
              </a:ext>
            </a:extLst>
          </p:cNvPr>
          <p:cNvCxnSpPr>
            <a:cxnSpLocks/>
          </p:cNvCxnSpPr>
          <p:nvPr userDrawn="1"/>
        </p:nvCxnSpPr>
        <p:spPr>
          <a:xfrm>
            <a:off x="396000" y="4892040"/>
            <a:ext cx="83479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2A19D-99C9-74E9-4FC6-BAB5AD6AB666}"/>
              </a:ext>
            </a:extLst>
          </p:cNvPr>
          <p:cNvSpPr txBox="1">
            <a:spLocks/>
          </p:cNvSpPr>
          <p:nvPr userDrawn="1"/>
        </p:nvSpPr>
        <p:spPr>
          <a:xfrm>
            <a:off x="8607315" y="4963602"/>
            <a:ext cx="136635" cy="13279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A200D7-650F-7D4F-8D25-832530C21190}" type="slidenum">
              <a:rPr lang="de-DE" sz="60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de-DE" sz="6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88" r:id="rId7"/>
    <p:sldLayoutId id="2147483689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 dt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200" b="1" kern="1200" dirty="0">
          <a:solidFill>
            <a:schemeClr val="tx1"/>
          </a:solidFill>
          <a:latin typeface="Georgia" panose="02040502050405020303" pitchFamily="18" charset="0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6"/>
        </a:buBlip>
        <a:defRPr sz="200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6"/>
        </a:buBlip>
        <a:defRPr sz="180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6"/>
        </a:buBlip>
        <a:defRPr sz="160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6"/>
        </a:buBlip>
        <a:defRPr sz="160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6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41.sv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3.svg"/><Relationship Id="rId10" Type="http://schemas.openxmlformats.org/officeDocument/2006/relationships/image" Target="../media/image44.svg"/><Relationship Id="rId4" Type="http://schemas.openxmlformats.org/officeDocument/2006/relationships/image" Target="../media/image32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chart" Target="../charts/chart3.xml"/><Relationship Id="rId5" Type="http://schemas.openxmlformats.org/officeDocument/2006/relationships/image" Target="../media/image32.png"/><Relationship Id="rId10" Type="http://schemas.openxmlformats.org/officeDocument/2006/relationships/chart" Target="../charts/chart2.xml"/><Relationship Id="rId4" Type="http://schemas.openxmlformats.org/officeDocument/2006/relationships/image" Target="../media/image31.svg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B9207FC-4D3F-DF34-DEDF-D83EFB0A34F6}"/>
              </a:ext>
            </a:extLst>
          </p:cNvPr>
          <p:cNvGrpSpPr/>
          <p:nvPr/>
        </p:nvGrpSpPr>
        <p:grpSpPr>
          <a:xfrm>
            <a:off x="0" y="0"/>
            <a:ext cx="9143999" cy="5145088"/>
            <a:chOff x="1093039" y="-605722"/>
            <a:chExt cx="9143999" cy="51450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33C33A-9E2D-F031-EE2F-216CF74D9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48" t="11051" r="991" b="10342"/>
            <a:stretch/>
          </p:blipFill>
          <p:spPr>
            <a:xfrm flipH="1">
              <a:off x="1093039" y="-605722"/>
              <a:ext cx="9143999" cy="514508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928481-C9CE-18E9-3253-2406BEA1186C}"/>
                </a:ext>
              </a:extLst>
            </p:cNvPr>
            <p:cNvSpPr/>
            <p:nvPr/>
          </p:nvSpPr>
          <p:spPr>
            <a:xfrm>
              <a:off x="1093039" y="2659471"/>
              <a:ext cx="4141363" cy="933056"/>
            </a:xfrm>
            <a:prstGeom prst="rect">
              <a:avLst/>
            </a:prstGeom>
            <a:gradFill>
              <a:gsLst>
                <a:gs pos="0">
                  <a:srgbClr val="000E21"/>
                </a:gs>
                <a:gs pos="100000">
                  <a:srgbClr val="00031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80675" y="1346581"/>
            <a:ext cx="4311068" cy="1225963"/>
          </a:xfrm>
        </p:spPr>
        <p:txBody>
          <a:bodyPr>
            <a:noAutofit/>
          </a:bodyPr>
          <a:lstStyle/>
          <a:p>
            <a:r>
              <a:rPr lang="en-US" sz="3000" b="1" i="0" u="none" strike="noStrike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Modernization Assis-tance &amp; Real Estate Concierge</a:t>
            </a:r>
            <a:r>
              <a:rPr lang="en-US" sz="3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​</a:t>
            </a:r>
            <a:endParaRPr lang="en-US" sz="300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0675" y="2849479"/>
            <a:ext cx="5562925" cy="882242"/>
          </a:xfrm>
        </p:spPr>
        <p:txBody>
          <a:bodyPr>
            <a:normAutofit/>
          </a:bodyPr>
          <a:lstStyle/>
          <a:p>
            <a:r>
              <a:rPr lang="en-US" sz="2000" b="0" i="0" u="none" strike="noStrike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Team 3: </a:t>
            </a:r>
            <a:r>
              <a:rPr lang="en-US" sz="2000" b="0" i="0" u="none" strike="noStrike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Hichem</a:t>
            </a:r>
            <a:r>
              <a:rPr lang="en-US" sz="2000" b="0" i="0" u="none" strike="noStrike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 Ben Aoun, Kira </a:t>
            </a:r>
            <a:r>
              <a:rPr lang="en-US" sz="2000" b="0" i="0" u="none" strike="noStrike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Feinauer</a:t>
            </a:r>
            <a:r>
              <a:rPr lang="en-US" sz="2000" b="0" i="0" u="none" strike="noStrike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Robin </a:t>
            </a:r>
            <a:r>
              <a:rPr lang="en-US" sz="2000" b="0" i="0" u="none" strike="noStrike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Gansäuer</a:t>
            </a:r>
            <a:r>
              <a:rPr lang="en-US" sz="2000" b="0" i="0" u="none" strike="noStrike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Jonas Michel, Aleksandar </a:t>
            </a:r>
            <a:r>
              <a:rPr lang="en-US" sz="2000" b="0" i="0" u="none" strike="noStrike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Bachvarov</a:t>
            </a:r>
            <a:endParaRPr lang="de-DE" sz="2000" b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5A94161F-53E6-325E-BA48-84109E02BE67}"/>
              </a:ext>
            </a:extLst>
          </p:cNvPr>
          <p:cNvSpPr txBox="1">
            <a:spLocks/>
          </p:cNvSpPr>
          <p:nvPr/>
        </p:nvSpPr>
        <p:spPr>
          <a:xfrm>
            <a:off x="380676" y="4008656"/>
            <a:ext cx="1035168" cy="1757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355600" indent="0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717550" indent="0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073150" indent="0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435100" indent="0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0">
                <a:solidFill>
                  <a:schemeClr val="bg1"/>
                </a:solidFill>
                <a:latin typeface="Georgia" panose="02040502050405020303" pitchFamily="18" charset="0"/>
              </a:rPr>
              <a:t>June 2024</a:t>
            </a:r>
            <a:endParaRPr lang="de-DE" sz="1500" b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3FFCC3-166F-DD56-A14F-F9665FA41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5" y="461752"/>
            <a:ext cx="1035168" cy="46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4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25668-6D92-2920-0A30-AF61F0D2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1" y="339389"/>
            <a:ext cx="5166600" cy="58677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cs typeface="Arial"/>
              </a:rPr>
              <a:t>First findings identify four key features for the AI concierge</a:t>
            </a:r>
            <a:endParaRPr lang="en-US" sz="220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146A0D8-0B3E-3593-6EBD-A231669A8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690294"/>
              </p:ext>
            </p:extLst>
          </p:nvPr>
        </p:nvGraphicFramePr>
        <p:xfrm>
          <a:off x="396000" y="1057134"/>
          <a:ext cx="5166600" cy="3865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219">
                  <a:extLst>
                    <a:ext uri="{9D8B030D-6E8A-4147-A177-3AD203B41FA5}">
                      <a16:colId xmlns:a16="http://schemas.microsoft.com/office/drawing/2014/main" val="3180048923"/>
                    </a:ext>
                  </a:extLst>
                </a:gridCol>
                <a:gridCol w="1051047">
                  <a:extLst>
                    <a:ext uri="{9D8B030D-6E8A-4147-A177-3AD203B41FA5}">
                      <a16:colId xmlns:a16="http://schemas.microsoft.com/office/drawing/2014/main" val="225390756"/>
                    </a:ext>
                  </a:extLst>
                </a:gridCol>
                <a:gridCol w="3852334">
                  <a:extLst>
                    <a:ext uri="{9D8B030D-6E8A-4147-A177-3AD203B41FA5}">
                      <a16:colId xmlns:a16="http://schemas.microsoft.com/office/drawing/2014/main" val="3296585440"/>
                    </a:ext>
                  </a:extLst>
                </a:gridCol>
              </a:tblGrid>
              <a:tr h="907378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1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Regulation</a:t>
                      </a:r>
                      <a:endParaRPr lang="en-US" sz="1200" b="1" noProof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T="10800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983" rtl="0" eaLnBrk="1" latinLnBrk="0" hangingPunct="1">
                        <a:lnSpc>
                          <a:spcPct val="150000"/>
                        </a:lnSpc>
                      </a:pPr>
                      <a:r>
                        <a:rPr lang="en-GB" sz="1200" b="1" i="0" kern="120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Continuous regulatory updates needed.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 should provide continuous updates about housing and building regulations, along with an individual assessment of the individual applicability.</a:t>
                      </a:r>
                      <a:endParaRPr lang="en-GB" sz="1050" b="1" i="0" kern="1200">
                        <a:solidFill>
                          <a:schemeClr val="accent5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R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230780"/>
                  </a:ext>
                </a:extLst>
              </a:tr>
              <a:tr h="930402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2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Planning</a:t>
                      </a:r>
                    </a:p>
                    <a:p>
                      <a:endParaRPr lang="en-US" sz="1200" b="1" noProof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T="10800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983" rtl="0" eaLnBrk="1" latinLnBrk="0" hangingPunct="1">
                        <a:lnSpc>
                          <a:spcPct val="150000"/>
                        </a:lnSpc>
                      </a:pPr>
                      <a:r>
                        <a:rPr lang="en-GB" sz="1200" b="1" i="0" kern="120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Provide a detailed financial planning.</a:t>
                      </a:r>
                    </a:p>
                    <a:p>
                      <a:pPr marL="171450" indent="-171450" algn="l" defTabSz="685983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10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 should provide a detailed financing plan developed to assess the cost-effectiveness of implemented measures over time.</a:t>
                      </a:r>
                    </a:p>
                  </a:txBody>
                  <a:tcPr marR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1296686"/>
                  </a:ext>
                </a:extLst>
              </a:tr>
              <a:tr h="847568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3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Conflict of</a:t>
                      </a:r>
                    </a:p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Interest</a:t>
                      </a:r>
                    </a:p>
                  </a:txBody>
                  <a:tcPr marT="10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983" rtl="0" eaLnBrk="1" latinLnBrk="0" hangingPunct="1">
                        <a:lnSpc>
                          <a:spcPct val="150000"/>
                        </a:lnSpc>
                      </a:pPr>
                      <a:r>
                        <a:rPr lang="en-GB" sz="1200" b="1" i="0" kern="120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Remove energy consultant’s conflict of interest.</a:t>
                      </a:r>
                    </a:p>
                    <a:p>
                      <a:pPr marL="171450" indent="-171450" algn="l" defTabSz="685983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1050"/>
                        <a:t>MARC should provide product recommendations and referrals without following its own interest, ensuring that all suggestions are based purely on the user's preferences and needs.</a:t>
                      </a:r>
                      <a:endParaRPr lang="en-GB" sz="105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146935"/>
                  </a:ext>
                </a:extLst>
              </a:tr>
              <a:tr h="1021779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4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200" b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Easy access</a:t>
                      </a:r>
                    </a:p>
                  </a:txBody>
                  <a:tcPr marT="10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983" rtl="0" eaLnBrk="1" latinLnBrk="0" hangingPunct="1">
                        <a:lnSpc>
                          <a:spcPct val="150000"/>
                        </a:lnSpc>
                      </a:pPr>
                      <a:r>
                        <a:rPr lang="en-GB" sz="1200" b="1" i="0" kern="120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Reduce time consumption.</a:t>
                      </a:r>
                    </a:p>
                    <a:p>
                      <a:pPr marL="171450" indent="-171450" algn="l" defTabSz="685983" rtl="0" eaLnBrk="1" latinLnBrk="0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1050"/>
                        <a:t>MARC should provide a simple access, a user-friendly interface and an effortless interaction, reducing the existing entry barrier for home modernization.</a:t>
                      </a:r>
                      <a:endParaRPr lang="en-GB" sz="1050" b="1" i="0" kern="1200">
                        <a:solidFill>
                          <a:schemeClr val="accent5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R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595323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08E95D2D-78F3-BBAA-32CF-74FEDB6CC2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09734" y="29"/>
            <a:ext cx="3234266" cy="5145059"/>
          </a:xfrm>
          <a:prstGeom prst="rect">
            <a:avLst/>
          </a:prstGeom>
          <a:solidFill>
            <a:srgbClr val="042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073A63-8301-695B-F1FD-4C4C06AE548A}"/>
              </a:ext>
            </a:extLst>
          </p:cNvPr>
          <p:cNvCxnSpPr>
            <a:cxnSpLocks/>
          </p:cNvCxnSpPr>
          <p:nvPr/>
        </p:nvCxnSpPr>
        <p:spPr>
          <a:xfrm>
            <a:off x="396000" y="991649"/>
            <a:ext cx="516660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06F960-DD1C-11E9-DEF4-EE24AE52BAA3}"/>
              </a:ext>
            </a:extLst>
          </p:cNvPr>
          <p:cNvCxnSpPr>
            <a:cxnSpLocks/>
          </p:cNvCxnSpPr>
          <p:nvPr/>
        </p:nvCxnSpPr>
        <p:spPr>
          <a:xfrm>
            <a:off x="6299174" y="991649"/>
            <a:ext cx="25111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0F81E3-672E-9CBE-8C03-3FD5AB33687F}"/>
              </a:ext>
            </a:extLst>
          </p:cNvPr>
          <p:cNvCxnSpPr>
            <a:cxnSpLocks/>
          </p:cNvCxnSpPr>
          <p:nvPr/>
        </p:nvCxnSpPr>
        <p:spPr>
          <a:xfrm>
            <a:off x="5909734" y="4891489"/>
            <a:ext cx="28304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C1180AE2-9246-7A4F-4EDE-9CD4620BC4A0}"/>
              </a:ext>
            </a:extLst>
          </p:cNvPr>
          <p:cNvSpPr txBox="1">
            <a:spLocks/>
          </p:cNvSpPr>
          <p:nvPr/>
        </p:nvSpPr>
        <p:spPr>
          <a:xfrm>
            <a:off x="6396252" y="4952095"/>
            <a:ext cx="2049712" cy="15581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</a:t>
            </a:r>
            <a:r>
              <a:rPr lang="de-DE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 Team 3 – </a:t>
            </a:r>
            <a:r>
              <a:rPr lang="de-DE" sz="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de-DE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Interactive Systems</a:t>
            </a: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E86EB161-5FA5-3BC0-4D4F-3E6182CD4C36}"/>
              </a:ext>
            </a:extLst>
          </p:cNvPr>
          <p:cNvSpPr txBox="1">
            <a:spLocks/>
          </p:cNvSpPr>
          <p:nvPr/>
        </p:nvSpPr>
        <p:spPr>
          <a:xfrm>
            <a:off x="8607315" y="4963602"/>
            <a:ext cx="136635" cy="13279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A200D7-650F-7D4F-8D25-832530C21190}" type="slidenum">
              <a:rPr lang="de-DE" sz="6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sz="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1" name="ChartObject">
            <a:extLst>
              <a:ext uri="{FF2B5EF4-FFF2-40B4-BE49-F238E27FC236}">
                <a16:creationId xmlns:a16="http://schemas.microsoft.com/office/drawing/2014/main" id="{A1EF0139-CBC6-EDB6-98E3-C2479BEE9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766836"/>
              </p:ext>
            </p:extLst>
          </p:nvPr>
        </p:nvGraphicFramePr>
        <p:xfrm>
          <a:off x="6812314" y="1494240"/>
          <a:ext cx="1992515" cy="1251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C966C904-098C-1B41-6992-F3E7575A5ED7}"/>
              </a:ext>
            </a:extLst>
          </p:cNvPr>
          <p:cNvSpPr txBox="1"/>
          <p:nvPr/>
        </p:nvSpPr>
        <p:spPr>
          <a:xfrm>
            <a:off x="6299174" y="1061331"/>
            <a:ext cx="2386517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50" b="1" i="0">
                <a:solidFill>
                  <a:schemeClr val="bg1"/>
                </a:solidFill>
                <a:effectLst/>
              </a:rPr>
              <a:t>Age distribution of interview partners (n=7)</a:t>
            </a:r>
            <a:r>
              <a:rPr lang="en-GB" sz="1050" b="1" i="0" baseline="30000">
                <a:solidFill>
                  <a:schemeClr val="bg1"/>
                </a:solidFill>
                <a:effectLst/>
              </a:rPr>
              <a:t>1</a:t>
            </a:r>
            <a:endParaRPr lang="en-DE" sz="1050" b="1" baseline="3000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FE65ED-1230-480D-FFA3-5716DB3A1BCE}"/>
              </a:ext>
            </a:extLst>
          </p:cNvPr>
          <p:cNvSpPr/>
          <p:nvPr/>
        </p:nvSpPr>
        <p:spPr>
          <a:xfrm>
            <a:off x="6293698" y="4712732"/>
            <a:ext cx="2525663" cy="142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DE" sz="600" baseline="30000">
                <a:solidFill>
                  <a:schemeClr val="bg1"/>
                </a:solidFill>
              </a:rPr>
              <a:t>1 </a:t>
            </a:r>
            <a:r>
              <a:rPr lang="en-DE" sz="600">
                <a:solidFill>
                  <a:schemeClr val="bg1"/>
                </a:solidFill>
              </a:rPr>
              <a:t>Further interviews scheduled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CACCF2-4B14-D9C0-EB52-2E3E0E97D790}"/>
              </a:ext>
            </a:extLst>
          </p:cNvPr>
          <p:cNvSpPr txBox="1"/>
          <p:nvPr/>
        </p:nvSpPr>
        <p:spPr>
          <a:xfrm>
            <a:off x="6293699" y="2917508"/>
            <a:ext cx="2386517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50" b="1" i="0">
                <a:solidFill>
                  <a:schemeClr val="bg1"/>
                </a:solidFill>
                <a:effectLst/>
              </a:rPr>
              <a:t>Types of modernization done in the last ten years (n=7)</a:t>
            </a:r>
            <a:r>
              <a:rPr lang="en-GB" sz="1050" b="1" i="0" baseline="30000">
                <a:solidFill>
                  <a:schemeClr val="bg1"/>
                </a:solidFill>
                <a:effectLst/>
              </a:rPr>
              <a:t>1</a:t>
            </a:r>
            <a:endParaRPr lang="en-DE" sz="1050" b="1" baseline="30000">
              <a:solidFill>
                <a:schemeClr val="bg1"/>
              </a:solidFill>
            </a:endParaRPr>
          </a:p>
        </p:txBody>
      </p:sp>
      <p:graphicFrame>
        <p:nvGraphicFramePr>
          <p:cNvPr id="4" name="ChartObject">
            <a:extLst>
              <a:ext uri="{FF2B5EF4-FFF2-40B4-BE49-F238E27FC236}">
                <a16:creationId xmlns:a16="http://schemas.microsoft.com/office/drawing/2014/main" id="{3F0642D3-701C-C69C-0AB3-5402CB473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479246"/>
              </p:ext>
            </p:extLst>
          </p:nvPr>
        </p:nvGraphicFramePr>
        <p:xfrm>
          <a:off x="6293698" y="3348440"/>
          <a:ext cx="2511131" cy="1251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40CE7B4-8BC2-572A-F631-33D94ADBD018}"/>
              </a:ext>
            </a:extLst>
          </p:cNvPr>
          <p:cNvSpPr txBox="1"/>
          <p:nvPr/>
        </p:nvSpPr>
        <p:spPr>
          <a:xfrm>
            <a:off x="6293698" y="1919177"/>
            <a:ext cx="518616" cy="398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908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159020C-508B-B447-6555-6F62C3CCF1AD}"/>
              </a:ext>
            </a:extLst>
          </p:cNvPr>
          <p:cNvSpPr/>
          <p:nvPr/>
        </p:nvSpPr>
        <p:spPr>
          <a:xfrm>
            <a:off x="-6577" y="1"/>
            <a:ext cx="4572000" cy="5145088"/>
          </a:xfrm>
          <a:prstGeom prst="rect">
            <a:avLst/>
          </a:prstGeom>
          <a:solidFill>
            <a:srgbClr val="042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9A2B7C-651A-4C89-45C8-3399F8C6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3961396" cy="575989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Georgia"/>
                <a:cs typeface="Arial"/>
              </a:rPr>
              <a:t>Developing</a:t>
            </a:r>
            <a:r>
              <a:rPr lang="en-US" baseline="0">
                <a:solidFill>
                  <a:schemeClr val="bg1"/>
                </a:solidFill>
                <a:latin typeface="Georgia"/>
                <a:cs typeface="Arial"/>
              </a:rPr>
              <a:t> an AI concierge</a:t>
            </a:r>
            <a:br>
              <a:rPr lang="en-US" baseline="0">
                <a:solidFill>
                  <a:schemeClr val="bg1"/>
                </a:solidFill>
                <a:latin typeface="Georgia"/>
                <a:cs typeface="Arial"/>
              </a:rPr>
            </a:br>
            <a:r>
              <a:rPr lang="en-US" baseline="0">
                <a:solidFill>
                  <a:schemeClr val="bg1"/>
                </a:solidFill>
                <a:latin typeface="Georgia"/>
                <a:cs typeface="Arial"/>
              </a:rPr>
              <a:t>low-fidelity prototype</a:t>
            </a:r>
            <a:endParaRPr lang="en-US">
              <a:solidFill>
                <a:schemeClr val="bg1"/>
              </a:solidFill>
              <a:latin typeface="Georgia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A89E6F-82A5-FF18-597B-D42815671728}"/>
              </a:ext>
            </a:extLst>
          </p:cNvPr>
          <p:cNvCxnSpPr>
            <a:cxnSpLocks/>
          </p:cNvCxnSpPr>
          <p:nvPr/>
        </p:nvCxnSpPr>
        <p:spPr>
          <a:xfrm>
            <a:off x="396000" y="991649"/>
            <a:ext cx="37713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9D772A0-4939-6795-057B-852C8C0C3936}"/>
              </a:ext>
            </a:extLst>
          </p:cNvPr>
          <p:cNvSpPr txBox="1"/>
          <p:nvPr/>
        </p:nvSpPr>
        <p:spPr>
          <a:xfrm>
            <a:off x="4966380" y="1197588"/>
            <a:ext cx="3803554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45720" rIns="91440" bIns="45720" rtlCol="0" anchor="t">
            <a:spAutoFit/>
          </a:bodyPr>
          <a:lstStyle/>
          <a:p>
            <a:r>
              <a:rPr lang="en-GB" sz="1200" b="1" i="0">
                <a:effectLst/>
              </a:rPr>
              <a:t>Central point of interaction</a:t>
            </a:r>
            <a:endParaRPr lang="en-GB" sz="1200" b="1" i="0">
              <a:effectLst/>
              <a:cs typeface="Arial"/>
            </a:endParaRPr>
          </a:p>
          <a:p>
            <a:endParaRPr lang="en-GB" sz="1200" b="1" i="0">
              <a:effectLst/>
              <a:cs typeface="Arial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C246755-0C82-80FE-63F1-02CCC3138E62}"/>
              </a:ext>
            </a:extLst>
          </p:cNvPr>
          <p:cNvCxnSpPr>
            <a:cxnSpLocks/>
          </p:cNvCxnSpPr>
          <p:nvPr/>
        </p:nvCxnSpPr>
        <p:spPr>
          <a:xfrm>
            <a:off x="4972555" y="991649"/>
            <a:ext cx="37713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91C1CB38-8684-4616-D99D-B7CCD0181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0" y="1591262"/>
            <a:ext cx="2702494" cy="1921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85F08-9D18-13F5-188A-2121CE1CEF70}"/>
              </a:ext>
            </a:extLst>
          </p:cNvPr>
          <p:cNvSpPr txBox="1"/>
          <p:nvPr/>
        </p:nvSpPr>
        <p:spPr>
          <a:xfrm>
            <a:off x="4966380" y="3677627"/>
            <a:ext cx="3512076" cy="1084912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r>
              <a:rPr lang="en-GB" sz="1050"/>
              <a:t>The central point of interaction will be the </a:t>
            </a:r>
            <a:r>
              <a:rPr lang="en-GB" sz="1050" b="1"/>
              <a:t>main interface </a:t>
            </a:r>
            <a:r>
              <a:rPr lang="en-GB" sz="1050"/>
              <a:t>where users can engage with the AI concierge. This area is designed to be intuitive and user-friendly, ensuring easy navigation and interaction. MARC can interact with all data from this interface.</a:t>
            </a:r>
            <a:endParaRPr lang="en-GB" sz="1050" i="0">
              <a:effectLst/>
              <a:cs typeface="Arial"/>
            </a:endParaRPr>
          </a:p>
          <a:p>
            <a:endParaRPr lang="en-DE" sz="1200">
              <a:cs typeface="Arial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5F018C95-CA35-6EA9-E83A-F12A182D1021}"/>
              </a:ext>
            </a:extLst>
          </p:cNvPr>
          <p:cNvSpPr txBox="1"/>
          <p:nvPr/>
        </p:nvSpPr>
        <p:spPr>
          <a:xfrm>
            <a:off x="360009" y="1207938"/>
            <a:ext cx="3771397" cy="1408078"/>
          </a:xfrm>
          <a:prstGeom prst="rect">
            <a:avLst/>
          </a:prstGeom>
          <a:noFill/>
          <a:ln>
            <a:noFill/>
          </a:ln>
        </p:spPr>
        <p:txBody>
          <a:bodyPr wrap="square" lIns="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i="0">
                <a:solidFill>
                  <a:schemeClr val="bg1"/>
                </a:solidFill>
                <a:effectLst/>
                <a:latin typeface="Arial"/>
                <a:cs typeface="Arial"/>
              </a:rPr>
              <a:t>Central point of information</a:t>
            </a:r>
          </a:p>
          <a:p>
            <a:endParaRPr lang="en-GB" sz="1050" b="1" i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050">
                <a:solidFill>
                  <a:schemeClr val="bg1"/>
                </a:solidFill>
              </a:rPr>
              <a:t>The central point of information will serve as the </a:t>
            </a:r>
            <a:r>
              <a:rPr lang="en-GB" sz="1050" b="1">
                <a:solidFill>
                  <a:schemeClr val="bg1"/>
                </a:solidFill>
              </a:rPr>
              <a:t>primary source of relevant data</a:t>
            </a:r>
            <a:r>
              <a:rPr lang="en-GB" sz="1050">
                <a:solidFill>
                  <a:schemeClr val="bg1"/>
                </a:solidFill>
              </a:rPr>
              <a:t> for users seeking modernization insights. This section will include titles, descriptions, and detailed content to assist users in accessing the </a:t>
            </a:r>
            <a:r>
              <a:rPr lang="en-GB" sz="1050" b="1">
                <a:solidFill>
                  <a:schemeClr val="bg1"/>
                </a:solidFill>
              </a:rPr>
              <a:t>latest trends</a:t>
            </a:r>
            <a:r>
              <a:rPr lang="en-GB" sz="1050">
                <a:solidFill>
                  <a:schemeClr val="bg1"/>
                </a:solidFill>
              </a:rPr>
              <a:t>, </a:t>
            </a:r>
            <a:r>
              <a:rPr lang="en-GB" sz="1050" b="1">
                <a:solidFill>
                  <a:schemeClr val="bg1"/>
                </a:solidFill>
              </a:rPr>
              <a:t>strategies</a:t>
            </a:r>
            <a:r>
              <a:rPr lang="en-GB" sz="1050">
                <a:solidFill>
                  <a:schemeClr val="bg1"/>
                </a:solidFill>
              </a:rPr>
              <a:t>, </a:t>
            </a:r>
            <a:r>
              <a:rPr lang="en-GB" sz="1050" b="1">
                <a:solidFill>
                  <a:schemeClr val="bg1"/>
                </a:solidFill>
              </a:rPr>
              <a:t>plans</a:t>
            </a:r>
            <a:r>
              <a:rPr lang="en-GB" sz="1050">
                <a:solidFill>
                  <a:schemeClr val="bg1"/>
                </a:solidFill>
              </a:rPr>
              <a:t>, and resources for modernizing their operations efficiently.</a:t>
            </a:r>
            <a:endParaRPr lang="en-DE" sz="1050" baseline="30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C746CB-2A9D-16E9-B608-94680EF6F629}"/>
              </a:ext>
            </a:extLst>
          </p:cNvPr>
          <p:cNvCxnSpPr>
            <a:cxnSpLocks/>
          </p:cNvCxnSpPr>
          <p:nvPr/>
        </p:nvCxnSpPr>
        <p:spPr>
          <a:xfrm>
            <a:off x="3091040" y="2737936"/>
            <a:ext cx="0" cy="837401"/>
          </a:xfrm>
          <a:prstGeom prst="line">
            <a:avLst/>
          </a:prstGeom>
          <a:ln w="57150">
            <a:solidFill>
              <a:srgbClr val="0424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9">
            <a:extLst>
              <a:ext uri="{FF2B5EF4-FFF2-40B4-BE49-F238E27FC236}">
                <a16:creationId xmlns:a16="http://schemas.microsoft.com/office/drawing/2014/main" id="{FD9FF008-2515-1D6E-7D8A-716CE547D23A}"/>
              </a:ext>
            </a:extLst>
          </p:cNvPr>
          <p:cNvSpPr txBox="1"/>
          <p:nvPr/>
        </p:nvSpPr>
        <p:spPr>
          <a:xfrm>
            <a:off x="3195019" y="2737936"/>
            <a:ext cx="936387" cy="8771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i="0">
                <a:solidFill>
                  <a:schemeClr val="bg1"/>
                </a:solidFill>
                <a:effectLst/>
                <a:latin typeface="Arial"/>
                <a:cs typeface="Arial"/>
              </a:rPr>
              <a:t>Display </a:t>
            </a:r>
            <a:r>
              <a:rPr lang="en-GB" sz="900" b="1" i="0">
                <a:solidFill>
                  <a:schemeClr val="bg1"/>
                </a:solidFill>
                <a:effectLst/>
                <a:latin typeface="Arial"/>
                <a:cs typeface="Arial"/>
              </a:rPr>
              <a:t>relevant regulatory information </a:t>
            </a:r>
            <a:r>
              <a:rPr lang="en-GB" sz="900" i="0">
                <a:solidFill>
                  <a:schemeClr val="bg1"/>
                </a:solidFill>
                <a:effectLst/>
                <a:latin typeface="Arial"/>
                <a:cs typeface="Arial"/>
              </a:rPr>
              <a:t>in a feed-like design with applicability assessment.</a:t>
            </a:r>
            <a:endParaRPr lang="en-US" sz="900" baseline="3000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98026F-F0A0-6A4B-6AD3-9B31C1673C30}"/>
              </a:ext>
            </a:extLst>
          </p:cNvPr>
          <p:cNvCxnSpPr>
            <a:cxnSpLocks/>
          </p:cNvCxnSpPr>
          <p:nvPr/>
        </p:nvCxnSpPr>
        <p:spPr>
          <a:xfrm>
            <a:off x="3091048" y="3737019"/>
            <a:ext cx="0" cy="809900"/>
          </a:xfrm>
          <a:prstGeom prst="line">
            <a:avLst/>
          </a:prstGeom>
          <a:ln w="57150">
            <a:solidFill>
              <a:srgbClr val="0424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14">
            <a:extLst>
              <a:ext uri="{FF2B5EF4-FFF2-40B4-BE49-F238E27FC236}">
                <a16:creationId xmlns:a16="http://schemas.microsoft.com/office/drawing/2014/main" id="{447EF3BE-8244-7DC7-EEE9-4EA8C53BA3B4}"/>
              </a:ext>
            </a:extLst>
          </p:cNvPr>
          <p:cNvSpPr txBox="1"/>
          <p:nvPr/>
        </p:nvSpPr>
        <p:spPr>
          <a:xfrm>
            <a:off x="3196989" y="3738296"/>
            <a:ext cx="934417" cy="8771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i="0">
                <a:solidFill>
                  <a:schemeClr val="bg1"/>
                </a:solidFill>
                <a:effectLst/>
                <a:latin typeface="Arial"/>
                <a:cs typeface="Arial"/>
              </a:rPr>
              <a:t>MARC can </a:t>
            </a:r>
            <a:r>
              <a:rPr lang="en-GB" sz="900" b="1" i="0">
                <a:solidFill>
                  <a:schemeClr val="bg1"/>
                </a:solidFill>
                <a:effectLst/>
                <a:latin typeface="Arial"/>
                <a:cs typeface="Arial"/>
              </a:rPr>
              <a:t>answer user questions </a:t>
            </a:r>
            <a:r>
              <a:rPr lang="en-GB" sz="900" i="0">
                <a:solidFill>
                  <a:schemeClr val="bg1"/>
                </a:solidFill>
                <a:effectLst/>
                <a:latin typeface="Arial"/>
                <a:cs typeface="Arial"/>
              </a:rPr>
              <a:t>about the displayed information</a:t>
            </a:r>
          </a:p>
        </p:txBody>
      </p:sp>
      <p:pic>
        <p:nvPicPr>
          <p:cNvPr id="22" name="Picture 21" descr="A screenshot of a web page&#10;&#10;Description automatically generated">
            <a:extLst>
              <a:ext uri="{FF2B5EF4-FFF2-40B4-BE49-F238E27FC236}">
                <a16:creationId xmlns:a16="http://schemas.microsoft.com/office/drawing/2014/main" id="{5FF1CDC2-6537-2184-6D99-8632E14AF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06" y="2737936"/>
            <a:ext cx="2604807" cy="180898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DFEC5A-DFE0-72F8-779B-60E93D2F2966}"/>
              </a:ext>
            </a:extLst>
          </p:cNvPr>
          <p:cNvCxnSpPr/>
          <p:nvPr/>
        </p:nvCxnSpPr>
        <p:spPr>
          <a:xfrm flipH="1">
            <a:off x="396000" y="4889665"/>
            <a:ext cx="417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62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D466605-C9A0-E257-8E5B-A834AC1306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06421" y="1164804"/>
            <a:ext cx="2929088" cy="3684039"/>
            <a:chOff x="5026024" y="1164804"/>
            <a:chExt cx="3709485" cy="36840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FB7940-B4B8-2C29-8C35-4642318CB5E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26025" y="1164804"/>
              <a:ext cx="3709484" cy="36840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F2AF3803-3A4E-8B34-AB62-857AF65236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4971588" y="2873740"/>
              <a:ext cx="265376" cy="15650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62FB4D5-AF6E-E4C5-1855-85B8126EB7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9429"/>
          <a:stretch/>
        </p:blipFill>
        <p:spPr>
          <a:xfrm>
            <a:off x="396000" y="1437816"/>
            <a:ext cx="4470760" cy="2488782"/>
          </a:xfrm>
          <a:prstGeom prst="rect">
            <a:avLst/>
          </a:prstGeom>
        </p:spPr>
      </p:pic>
      <p:pic>
        <p:nvPicPr>
          <p:cNvPr id="23" name="Graphic 22" descr="Upward trend with solid fill">
            <a:extLst>
              <a:ext uri="{FF2B5EF4-FFF2-40B4-BE49-F238E27FC236}">
                <a16:creationId xmlns:a16="http://schemas.microsoft.com/office/drawing/2014/main" id="{B7678976-59FA-80DE-46A3-F4C4EF769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2094" y="1768037"/>
            <a:ext cx="178369" cy="27454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2A3698-DCE2-9D1D-66A2-8D4F82C96F75}"/>
              </a:ext>
            </a:extLst>
          </p:cNvPr>
          <p:cNvCxnSpPr>
            <a:cxnSpLocks/>
          </p:cNvCxnSpPr>
          <p:nvPr/>
        </p:nvCxnSpPr>
        <p:spPr>
          <a:xfrm>
            <a:off x="396000" y="991649"/>
            <a:ext cx="834214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AF753E7B-62F9-9925-332F-0E51B7F6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8339508" cy="575989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sz="2400">
                <a:cs typeface="Arial"/>
              </a:rPr>
              <a:t>Overview of our team structure, organizational strategies, and planned next steps</a:t>
            </a:r>
            <a:br>
              <a:rPr lang="en-GB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endParaRPr lang="en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5AF972-BDF4-FAAA-DBA1-40D30E1B721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0984" y="1123978"/>
            <a:ext cx="8314524" cy="3729758"/>
            <a:chOff x="408492" y="1291445"/>
            <a:chExt cx="8314524" cy="37297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6D8A0B-2103-350D-D92D-CD029BFC961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8492" y="1291445"/>
              <a:ext cx="1805917" cy="3271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100">
                  <a:latin typeface="Arial" panose="020B0604020202020204" pitchFamily="34" charset="0"/>
                  <a:cs typeface="Arial" panose="020B0604020202020204" pitchFamily="34" charset="0"/>
                </a:rPr>
                <a:t>Project Management Tool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3E74AF2-730F-D424-B3C5-3A7FF945C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4409" y="1291445"/>
              <a:ext cx="650860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1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E1DB0C-8E8D-932E-D426-0A68355791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8492" y="4539348"/>
              <a:ext cx="5385436" cy="481855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1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F0B113-E2BD-4C3C-AF17-96D059A1E88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06420" y="1305599"/>
              <a:ext cx="1805917" cy="3271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100"/>
                <a:t>Next Steps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109C34-8164-E294-0FFD-EA06B5D6A8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8492" y="4212200"/>
              <a:ext cx="1805917" cy="3271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100"/>
                <a:t>Current status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34C871C1-26E7-140E-A827-C8C2ED279ACD}"/>
              </a:ext>
            </a:extLst>
          </p:cNvPr>
          <p:cNvSpPr/>
          <p:nvPr/>
        </p:nvSpPr>
        <p:spPr>
          <a:xfrm>
            <a:off x="2226901" y="4450718"/>
            <a:ext cx="310971" cy="306769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D69D77-0C7D-1ACC-8911-21FDA7BA422B}"/>
              </a:ext>
            </a:extLst>
          </p:cNvPr>
          <p:cNvSpPr/>
          <p:nvPr/>
        </p:nvSpPr>
        <p:spPr>
          <a:xfrm>
            <a:off x="4076713" y="4450718"/>
            <a:ext cx="310971" cy="306769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0B45182-04D9-6B0A-948B-58F48468949A}"/>
              </a:ext>
            </a:extLst>
          </p:cNvPr>
          <p:cNvCxnSpPr>
            <a:cxnSpLocks/>
          </p:cNvCxnSpPr>
          <p:nvPr/>
        </p:nvCxnSpPr>
        <p:spPr>
          <a:xfrm>
            <a:off x="6032203" y="2948412"/>
            <a:ext cx="25466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6BD830-88F4-73A4-1F0F-875423A88EE3}"/>
              </a:ext>
            </a:extLst>
          </p:cNvPr>
          <p:cNvSpPr txBox="1">
            <a:spLocks/>
          </p:cNvSpPr>
          <p:nvPr/>
        </p:nvSpPr>
        <p:spPr>
          <a:xfrm>
            <a:off x="6449763" y="3301567"/>
            <a:ext cx="2181781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DE" sz="900">
                <a:latin typeface="Arial" panose="020B0604020202020204" pitchFamily="34" charset="0"/>
                <a:cs typeface="Arial" panose="020B0604020202020204" pitchFamily="34" charset="0"/>
              </a:rPr>
              <a:t>The analysis is scheduled to be finalized at the end of next week.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A65992-A396-F26E-30F2-1C473EA007CE}"/>
              </a:ext>
            </a:extLst>
          </p:cNvPr>
          <p:cNvGrpSpPr>
            <a:grpSpLocks/>
          </p:cNvGrpSpPr>
          <p:nvPr/>
        </p:nvGrpSpPr>
        <p:grpSpPr>
          <a:xfrm>
            <a:off x="6032203" y="3084681"/>
            <a:ext cx="1944636" cy="372006"/>
            <a:chOff x="5319471" y="1518421"/>
            <a:chExt cx="1944636" cy="37200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621E100-D1B5-EBE8-4D40-EC8C65766364}"/>
                </a:ext>
              </a:extLst>
            </p:cNvPr>
            <p:cNvSpPr>
              <a:spLocks/>
            </p:cNvSpPr>
            <p:nvPr/>
          </p:nvSpPr>
          <p:spPr>
            <a:xfrm>
              <a:off x="5319471" y="1583658"/>
              <a:ext cx="310971" cy="306769"/>
            </a:xfrm>
            <a:prstGeom prst="ellipse">
              <a:avLst/>
            </a:prstGeom>
            <a:solidFill>
              <a:schemeClr val="accent5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E5666F-7059-0761-3AEC-76D2C10DB354}"/>
                </a:ext>
              </a:extLst>
            </p:cNvPr>
            <p:cNvSpPr txBox="1">
              <a:spLocks/>
            </p:cNvSpPr>
            <p:nvPr/>
          </p:nvSpPr>
          <p:spPr>
            <a:xfrm>
              <a:off x="5647157" y="1518421"/>
              <a:ext cx="1616950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DE" sz="1050" b="1"/>
                <a:t>Analyze interviews</a:t>
              </a:r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47CC36-3A9C-C4B0-FD95-1F3085AC6556}"/>
              </a:ext>
            </a:extLst>
          </p:cNvPr>
          <p:cNvCxnSpPr>
            <a:cxnSpLocks/>
          </p:cNvCxnSpPr>
          <p:nvPr/>
        </p:nvCxnSpPr>
        <p:spPr>
          <a:xfrm>
            <a:off x="6032202" y="3926598"/>
            <a:ext cx="25466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7F4C2-61E3-AC3F-D032-55AA9AC708EC}"/>
              </a:ext>
            </a:extLst>
          </p:cNvPr>
          <p:cNvGrpSpPr>
            <a:grpSpLocks/>
          </p:cNvGrpSpPr>
          <p:nvPr/>
        </p:nvGrpSpPr>
        <p:grpSpPr>
          <a:xfrm>
            <a:off x="6045590" y="4031134"/>
            <a:ext cx="2599341" cy="586218"/>
            <a:chOff x="5930000" y="1523872"/>
            <a:chExt cx="2599341" cy="5862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353A7E-2578-D6A4-905D-A9989A696A12}"/>
                </a:ext>
              </a:extLst>
            </p:cNvPr>
            <p:cNvSpPr txBox="1">
              <a:spLocks/>
            </p:cNvSpPr>
            <p:nvPr/>
          </p:nvSpPr>
          <p:spPr>
            <a:xfrm>
              <a:off x="6347560" y="1740758"/>
              <a:ext cx="2181781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GB" sz="9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 high-fidelity prototype is expected to be finalized on th</a:t>
              </a:r>
              <a:r>
                <a:rPr lang="en-GB" sz="900">
                  <a:latin typeface="Arial" panose="020B0604020202020204" pitchFamily="34" charset="0"/>
                  <a:cs typeface="Arial" panose="020B0604020202020204" pitchFamily="34" charset="0"/>
                </a:rPr>
                <a:t>e 17</a:t>
              </a:r>
              <a:r>
                <a:rPr lang="en-GB" sz="900" baseline="30000"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GB" sz="900">
                  <a:latin typeface="Arial" panose="020B0604020202020204" pitchFamily="34" charset="0"/>
                  <a:cs typeface="Arial" panose="020B0604020202020204" pitchFamily="34" charset="0"/>
                </a:rPr>
                <a:t> of June.</a:t>
              </a:r>
              <a:endParaRPr lang="en-DE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8009F7-9ACA-75CE-7875-6AE6CBDE1EF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930000" y="1523872"/>
              <a:ext cx="2151644" cy="372006"/>
              <a:chOff x="5319471" y="1518421"/>
              <a:chExt cx="2151644" cy="37200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B21B8AE-BB5C-C63D-6716-801FBEB060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19471" y="1583658"/>
                <a:ext cx="310971" cy="306769"/>
              </a:xfrm>
              <a:prstGeom prst="ellipse">
                <a:avLst/>
              </a:prstGeom>
              <a:solidFill>
                <a:schemeClr val="accent5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85F695-B2A2-2800-5944-DF1EF512AA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7157" y="1518421"/>
                <a:ext cx="1823958" cy="2539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DE" sz="1050" b="1"/>
                  <a:t>High fidelity prototype</a:t>
                </a:r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04644D-B544-8787-460D-F1782F9BCC30}"/>
              </a:ext>
            </a:extLst>
          </p:cNvPr>
          <p:cNvGrpSpPr/>
          <p:nvPr/>
        </p:nvGrpSpPr>
        <p:grpSpPr>
          <a:xfrm>
            <a:off x="6032202" y="1566431"/>
            <a:ext cx="2165032" cy="1062975"/>
            <a:chOff x="304049" y="1316503"/>
            <a:chExt cx="4486633" cy="22028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8AC3BB-A52B-366C-8515-D8C65C7C1BE3}"/>
                </a:ext>
              </a:extLst>
            </p:cNvPr>
            <p:cNvSpPr/>
            <p:nvPr/>
          </p:nvSpPr>
          <p:spPr>
            <a:xfrm>
              <a:off x="713677" y="1316503"/>
              <a:ext cx="1077951" cy="3494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600"/>
                <a:t>Plan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EB4580-ED68-1D37-4F8D-2CB298AC4500}"/>
                </a:ext>
              </a:extLst>
            </p:cNvPr>
            <p:cNvSpPr/>
            <p:nvPr/>
          </p:nvSpPr>
          <p:spPr>
            <a:xfrm>
              <a:off x="2393795" y="1528675"/>
              <a:ext cx="1077951" cy="349405"/>
            </a:xfrm>
            <a:prstGeom prst="rect">
              <a:avLst/>
            </a:pr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600"/>
                <a:t>Analyze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9F6C4D7-AE7B-A43A-B405-D14DA53A6F8A}"/>
                </a:ext>
              </a:extLst>
            </p:cNvPr>
            <p:cNvSpPr/>
            <p:nvPr/>
          </p:nvSpPr>
          <p:spPr>
            <a:xfrm>
              <a:off x="3712731" y="2252546"/>
              <a:ext cx="1077951" cy="349405"/>
            </a:xfrm>
            <a:prstGeom prst="rect">
              <a:avLst/>
            </a:pr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600"/>
                <a:t>Specify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53E2BB-023D-30D8-9667-358DE61F37AE}"/>
                </a:ext>
              </a:extLst>
            </p:cNvPr>
            <p:cNvSpPr/>
            <p:nvPr/>
          </p:nvSpPr>
          <p:spPr>
            <a:xfrm>
              <a:off x="2393794" y="2840068"/>
              <a:ext cx="1077951" cy="349405"/>
            </a:xfrm>
            <a:prstGeom prst="rect">
              <a:avLst/>
            </a:pr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600"/>
                <a:t>Design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9F13D6-1C48-C907-1945-0DCD36BA88C7}"/>
                </a:ext>
              </a:extLst>
            </p:cNvPr>
            <p:cNvSpPr/>
            <p:nvPr/>
          </p:nvSpPr>
          <p:spPr>
            <a:xfrm>
              <a:off x="810321" y="2252546"/>
              <a:ext cx="1077951" cy="349405"/>
            </a:xfrm>
            <a:prstGeom prst="rect">
              <a:avLst/>
            </a:pr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600"/>
                <a:t>Evaluate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A8DF13-4C8B-2FCB-F75E-6D7B0D6232AE}"/>
                </a:ext>
              </a:extLst>
            </p:cNvPr>
            <p:cNvSpPr/>
            <p:nvPr/>
          </p:nvSpPr>
          <p:spPr>
            <a:xfrm>
              <a:off x="304049" y="3169919"/>
              <a:ext cx="1077951" cy="3494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600"/>
                <a:t>Done</a:t>
              </a: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9A68CBBF-9C98-EF42-6359-B7D743D6F64E}"/>
                </a:ext>
              </a:extLst>
            </p:cNvPr>
            <p:cNvSpPr/>
            <p:nvPr/>
          </p:nvSpPr>
          <p:spPr>
            <a:xfrm>
              <a:off x="1843668" y="1502656"/>
              <a:ext cx="498087" cy="20072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600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92D92487-0B70-4ABD-0D58-96436D2CF714}"/>
                </a:ext>
              </a:extLst>
            </p:cNvPr>
            <p:cNvSpPr/>
            <p:nvPr/>
          </p:nvSpPr>
          <p:spPr>
            <a:xfrm rot="2887009">
              <a:off x="3463688" y="1899767"/>
              <a:ext cx="498087" cy="20072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600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3B76AD83-72E7-FF93-78E3-CA334544781D}"/>
                </a:ext>
              </a:extLst>
            </p:cNvPr>
            <p:cNvSpPr/>
            <p:nvPr/>
          </p:nvSpPr>
          <p:spPr>
            <a:xfrm rot="8087137">
              <a:off x="3463686" y="2738796"/>
              <a:ext cx="498087" cy="20072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600"/>
            </a:p>
          </p:txBody>
        </p: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E6C4E66E-8932-80C6-D135-B88110DB81FF}"/>
                </a:ext>
              </a:extLst>
            </p:cNvPr>
            <p:cNvSpPr/>
            <p:nvPr/>
          </p:nvSpPr>
          <p:spPr>
            <a:xfrm rot="12995938">
              <a:off x="1802361" y="2754276"/>
              <a:ext cx="498087" cy="20072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600"/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686BB9BE-C2F4-6503-AF66-E8E8896AFECD}"/>
                </a:ext>
              </a:extLst>
            </p:cNvPr>
            <p:cNvSpPr/>
            <p:nvPr/>
          </p:nvSpPr>
          <p:spPr>
            <a:xfrm>
              <a:off x="1964160" y="2326769"/>
              <a:ext cx="1687551" cy="1918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600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2A72E99-171B-5581-835E-CF43E62768FA}"/>
                </a:ext>
              </a:extLst>
            </p:cNvPr>
            <p:cNvSpPr/>
            <p:nvPr/>
          </p:nvSpPr>
          <p:spPr>
            <a:xfrm rot="5400000">
              <a:off x="699468" y="2810871"/>
              <a:ext cx="458113" cy="191807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600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5D253432-54DE-5A17-2183-205EB7457F38}"/>
                </a:ext>
              </a:extLst>
            </p:cNvPr>
            <p:cNvSpPr/>
            <p:nvPr/>
          </p:nvSpPr>
          <p:spPr>
            <a:xfrm rot="2128629">
              <a:off x="1967486" y="2622881"/>
              <a:ext cx="423643" cy="20072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600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7A330B58-06A8-C2CB-32C7-29CCB7EC42F2}"/>
                </a:ext>
              </a:extLst>
            </p:cNvPr>
            <p:cNvSpPr/>
            <p:nvPr/>
          </p:nvSpPr>
          <p:spPr>
            <a:xfrm rot="19124739">
              <a:off x="1880889" y="1906959"/>
              <a:ext cx="423643" cy="20072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6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9A97C2-FC5B-DFE4-CE62-117F15A96D35}"/>
              </a:ext>
            </a:extLst>
          </p:cNvPr>
          <p:cNvGrpSpPr/>
          <p:nvPr/>
        </p:nvGrpSpPr>
        <p:grpSpPr>
          <a:xfrm>
            <a:off x="497192" y="4396926"/>
            <a:ext cx="1201459" cy="400110"/>
            <a:chOff x="497192" y="4396926"/>
            <a:chExt cx="1201459" cy="40011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9A01F3-0E04-CA1B-AE81-C7F406DCB5D8}"/>
                </a:ext>
              </a:extLst>
            </p:cNvPr>
            <p:cNvSpPr/>
            <p:nvPr/>
          </p:nvSpPr>
          <p:spPr>
            <a:xfrm>
              <a:off x="497192" y="4450721"/>
              <a:ext cx="310971" cy="306769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A3C22A-ABA7-2D49-164F-E7A9DA0D1755}"/>
                </a:ext>
              </a:extLst>
            </p:cNvPr>
            <p:cNvSpPr txBox="1"/>
            <p:nvPr/>
          </p:nvSpPr>
          <p:spPr>
            <a:xfrm>
              <a:off x="821312" y="4396926"/>
              <a:ext cx="877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000">
                  <a:solidFill>
                    <a:schemeClr val="bg1"/>
                  </a:solidFill>
                </a:rPr>
                <a:t>Project</a:t>
              </a:r>
            </a:p>
            <a:p>
              <a:r>
                <a:rPr lang="en-DE" sz="1000">
                  <a:solidFill>
                    <a:schemeClr val="bg1"/>
                  </a:solidFill>
                </a:rPr>
                <a:t>structured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7EF815C-959B-FD7D-6408-B01149C88B41}"/>
              </a:ext>
            </a:extLst>
          </p:cNvPr>
          <p:cNvSpPr txBox="1"/>
          <p:nvPr/>
        </p:nvSpPr>
        <p:spPr>
          <a:xfrm>
            <a:off x="2530056" y="4406680"/>
            <a:ext cx="132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>
                <a:solidFill>
                  <a:schemeClr val="bg1"/>
                </a:solidFill>
              </a:rPr>
              <a:t>Conducting interviews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B2D0B7-59E7-FBF7-5156-5F4906BDF4AF}"/>
              </a:ext>
            </a:extLst>
          </p:cNvPr>
          <p:cNvSpPr txBox="1"/>
          <p:nvPr/>
        </p:nvSpPr>
        <p:spPr>
          <a:xfrm>
            <a:off x="4387684" y="4412753"/>
            <a:ext cx="141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>
                <a:solidFill>
                  <a:schemeClr val="bg1"/>
                </a:solidFill>
              </a:rPr>
              <a:t>Designing </a:t>
            </a:r>
          </a:p>
          <a:p>
            <a:r>
              <a:rPr lang="en-DE" sz="1000">
                <a:solidFill>
                  <a:schemeClr val="bg1"/>
                </a:solidFill>
              </a:rPr>
              <a:t>low-fidelity prototype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89B8649B-11E0-C9F6-E989-4D792C5CE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0316" y="4169672"/>
            <a:ext cx="185466" cy="139099"/>
          </a:xfrm>
          <a:prstGeom prst="rect">
            <a:avLst/>
          </a:prstGeom>
        </p:spPr>
      </p:pic>
      <p:pic>
        <p:nvPicPr>
          <p:cNvPr id="58" name="Picture 5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DB9CEE-67F9-5678-6EEB-222BF67A51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64" y="4516288"/>
            <a:ext cx="166166" cy="16616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97B3F30E-25CB-EE96-CB24-802647EE62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5829" y="4521252"/>
            <a:ext cx="172025" cy="151457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963401A-DDB8-3025-F097-D0B4425CA7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9322" y="4525749"/>
            <a:ext cx="143079" cy="156705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417B44C-1D01-0CC9-45B1-12723FBEE3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03095" y="3207840"/>
            <a:ext cx="171043" cy="1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7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25668-6D92-2920-0A30-AF61F0D2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339389"/>
            <a:ext cx="8344195" cy="586775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>
                <a:cs typeface="Arial"/>
              </a:rPr>
              <a:t>Interview Insight: 6 key drivers influence home modernization and user perception</a:t>
            </a:r>
            <a:r>
              <a:rPr lang="en-US" baseline="30000" dirty="0">
                <a:cs typeface="Arial"/>
              </a:rPr>
              <a:t>1</a:t>
            </a:r>
            <a:r>
              <a:rPr lang="en-US" dirty="0">
                <a:cs typeface="Arial"/>
              </a:rPr>
              <a:t> to guide prototype development</a:t>
            </a:r>
            <a:endParaRPr lang="en-US" sz="22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073A63-8301-695B-F1FD-4C4C06AE548A}"/>
              </a:ext>
            </a:extLst>
          </p:cNvPr>
          <p:cNvCxnSpPr>
            <a:cxnSpLocks/>
          </p:cNvCxnSpPr>
          <p:nvPr/>
        </p:nvCxnSpPr>
        <p:spPr>
          <a:xfrm>
            <a:off x="396000" y="991649"/>
            <a:ext cx="83441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0F81E3-672E-9CBE-8C03-3FD5AB33687F}"/>
              </a:ext>
            </a:extLst>
          </p:cNvPr>
          <p:cNvCxnSpPr>
            <a:cxnSpLocks/>
          </p:cNvCxnSpPr>
          <p:nvPr/>
        </p:nvCxnSpPr>
        <p:spPr>
          <a:xfrm>
            <a:off x="5909734" y="4891489"/>
            <a:ext cx="28304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C1180AE2-9246-7A4F-4EDE-9CD4620BC4A0}"/>
              </a:ext>
            </a:extLst>
          </p:cNvPr>
          <p:cNvSpPr txBox="1">
            <a:spLocks/>
          </p:cNvSpPr>
          <p:nvPr/>
        </p:nvSpPr>
        <p:spPr>
          <a:xfrm>
            <a:off x="6396252" y="4952095"/>
            <a:ext cx="2049712" cy="15581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60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</a:t>
            </a:r>
            <a:r>
              <a:rPr lang="de-DE" sz="6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 Team 3 – </a:t>
            </a:r>
            <a:r>
              <a:rPr lang="de-DE" sz="60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de-DE" sz="6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Interactive Systems</a:t>
            </a: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E86EB161-5FA5-3BC0-4D4F-3E6182CD4C36}"/>
              </a:ext>
            </a:extLst>
          </p:cNvPr>
          <p:cNvSpPr txBox="1">
            <a:spLocks/>
          </p:cNvSpPr>
          <p:nvPr/>
        </p:nvSpPr>
        <p:spPr>
          <a:xfrm>
            <a:off x="8607315" y="4963602"/>
            <a:ext cx="136635" cy="13279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1A200D7-650F-7D4F-8D25-832530C21190}" type="slidenum">
              <a:rPr lang="de-DE" sz="60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de-DE" sz="60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E923CFE-6BAC-9FE7-6613-114745353E89}"/>
              </a:ext>
            </a:extLst>
          </p:cNvPr>
          <p:cNvSpPr/>
          <p:nvPr/>
        </p:nvSpPr>
        <p:spPr>
          <a:xfrm>
            <a:off x="396000" y="4734348"/>
            <a:ext cx="2525663" cy="142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DE" sz="600" baseline="30000">
                <a:solidFill>
                  <a:schemeClr val="accent5"/>
                </a:solidFill>
              </a:rPr>
              <a:t>1  </a:t>
            </a:r>
            <a:r>
              <a:rPr lang="en-DE" sz="600">
                <a:solidFill>
                  <a:schemeClr val="accent5"/>
                </a:solidFill>
              </a:rPr>
              <a:t>Semi-structured interviews (n = 8)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9853C63C-7687-3663-0C65-BE5CB1B7B980}"/>
              </a:ext>
            </a:extLst>
          </p:cNvPr>
          <p:cNvGrpSpPr/>
          <p:nvPr/>
        </p:nvGrpSpPr>
        <p:grpSpPr>
          <a:xfrm>
            <a:off x="396000" y="1228801"/>
            <a:ext cx="8344194" cy="3444942"/>
            <a:chOff x="396000" y="1228801"/>
            <a:chExt cx="8344194" cy="3444942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A81506F-40ED-A89C-9EB0-CE7F9F590EE5}"/>
                </a:ext>
              </a:extLst>
            </p:cNvPr>
            <p:cNvGrpSpPr/>
            <p:nvPr/>
          </p:nvGrpSpPr>
          <p:grpSpPr>
            <a:xfrm>
              <a:off x="396000" y="1228801"/>
              <a:ext cx="8344194" cy="1497631"/>
              <a:chOff x="396000" y="1228801"/>
              <a:chExt cx="8344194" cy="1497631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76DD6AB-04E9-64EF-EE86-188150FE4B65}"/>
                  </a:ext>
                </a:extLst>
              </p:cNvPr>
              <p:cNvGrpSpPr/>
              <p:nvPr/>
            </p:nvGrpSpPr>
            <p:grpSpPr>
              <a:xfrm>
                <a:off x="396000" y="1228801"/>
                <a:ext cx="2680238" cy="1466854"/>
                <a:chOff x="396000" y="1207742"/>
                <a:chExt cx="2819640" cy="1466854"/>
              </a:xfrm>
            </p:grpSpPr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F554EB9B-E55D-6D23-0002-7E0D5AED140D}"/>
                    </a:ext>
                  </a:extLst>
                </p:cNvPr>
                <p:cNvSpPr txBox="1"/>
                <p:nvPr/>
              </p:nvSpPr>
              <p:spPr>
                <a:xfrm>
                  <a:off x="713831" y="1207742"/>
                  <a:ext cx="1836660" cy="281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1200" b="1">
                      <a:solidFill>
                        <a:schemeClr val="accent5">
                          <a:lumMod val="50000"/>
                          <a:lumOff val="50000"/>
                        </a:schemeClr>
                      </a:solidFill>
                    </a:rPr>
                    <a:t>Cost Savings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28D2E0AC-8A48-3BFE-22B5-D1FD81ADBC49}"/>
                    </a:ext>
                  </a:extLst>
                </p:cNvPr>
                <p:cNvSpPr txBox="1"/>
                <p:nvPr/>
              </p:nvSpPr>
              <p:spPr>
                <a:xfrm>
                  <a:off x="396000" y="1489656"/>
                  <a:ext cx="2819640" cy="118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>
                      <a:solidFill>
                        <a:schemeClr val="accent5"/>
                      </a:solidFill>
                    </a:rPr>
                    <a:t>Mentioned by 7 out of 8 participants (88%)</a:t>
                  </a:r>
                </a:p>
                <a:p>
                  <a:endParaRPr lang="en-GB" sz="800" b="1">
                    <a:solidFill>
                      <a:schemeClr val="accent5"/>
                    </a:solidFill>
                  </a:endParaRPr>
                </a:p>
                <a:p>
                  <a:r>
                    <a:rPr lang="en-GB" sz="1100"/>
                    <a:t>Reducing expenses through effective modernization is crucial. Savings are expected through energy efficiency, reduced maintenance, and leveraging affordable modernization solutions.</a:t>
                  </a:r>
                  <a:endParaRPr lang="en-DE" sz="1100" b="1">
                    <a:solidFill>
                      <a:schemeClr val="accent5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227D7A5A-001E-30F1-B4AA-0B55E9397EA8}"/>
                  </a:ext>
                </a:extLst>
              </p:cNvPr>
              <p:cNvGrpSpPr/>
              <p:nvPr/>
            </p:nvGrpSpPr>
            <p:grpSpPr>
              <a:xfrm>
                <a:off x="3227978" y="1228801"/>
                <a:ext cx="2680238" cy="1466854"/>
                <a:chOff x="396000" y="1207742"/>
                <a:chExt cx="2819640" cy="1466854"/>
              </a:xfrm>
            </p:grpSpPr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7907AF0D-3704-3489-941B-302931A7D712}"/>
                    </a:ext>
                  </a:extLst>
                </p:cNvPr>
                <p:cNvSpPr txBox="1"/>
                <p:nvPr/>
              </p:nvSpPr>
              <p:spPr>
                <a:xfrm>
                  <a:off x="713831" y="1207742"/>
                  <a:ext cx="1836660" cy="281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1200" b="1">
                      <a:solidFill>
                        <a:schemeClr val="accent5">
                          <a:lumMod val="50000"/>
                          <a:lumOff val="50000"/>
                        </a:schemeClr>
                      </a:solidFill>
                    </a:rPr>
                    <a:t>Political Regulation</a:t>
                  </a:r>
                </a:p>
              </p:txBody>
            </p:sp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C07627E7-3487-9E08-4D14-7300D5F8A9C2}"/>
                    </a:ext>
                  </a:extLst>
                </p:cNvPr>
                <p:cNvSpPr txBox="1"/>
                <p:nvPr/>
              </p:nvSpPr>
              <p:spPr>
                <a:xfrm>
                  <a:off x="396000" y="1489656"/>
                  <a:ext cx="2819640" cy="118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/>
                    <a:t>Mentioned by 6 out of 8 participants (75%)</a:t>
                  </a:r>
                </a:p>
                <a:p>
                  <a:endParaRPr lang="en-GB" sz="800" b="1"/>
                </a:p>
                <a:p>
                  <a:r>
                    <a:rPr lang="en-GB" sz="1100"/>
                    <a:t>Compliance with evolving regulations is necessary, impacting planning and execution. Understanding and adapting to political guidelines influence home modernization.</a:t>
                  </a:r>
                  <a:endParaRPr lang="en-DE" sz="1100" b="1">
                    <a:solidFill>
                      <a:schemeClr val="accent5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24147312-D80A-95E6-2B70-80C70566B284}"/>
                  </a:ext>
                </a:extLst>
              </p:cNvPr>
              <p:cNvGrpSpPr/>
              <p:nvPr/>
            </p:nvGrpSpPr>
            <p:grpSpPr>
              <a:xfrm>
                <a:off x="6059956" y="1228801"/>
                <a:ext cx="2680238" cy="1497631"/>
                <a:chOff x="396000" y="1207742"/>
                <a:chExt cx="2819640" cy="1497631"/>
              </a:xfrm>
            </p:grpSpPr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44D9D1BB-3886-C44A-B15D-922342B90197}"/>
                    </a:ext>
                  </a:extLst>
                </p:cNvPr>
                <p:cNvSpPr txBox="1"/>
                <p:nvPr/>
              </p:nvSpPr>
              <p:spPr>
                <a:xfrm>
                  <a:off x="713831" y="1207742"/>
                  <a:ext cx="21921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1200" b="1">
                      <a:solidFill>
                        <a:schemeClr val="accent5">
                          <a:lumMod val="50000"/>
                          <a:lumOff val="50000"/>
                        </a:schemeClr>
                      </a:solidFill>
                    </a:rPr>
                    <a:t>Openness to AI Solutiuon</a:t>
                  </a: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10119293-FDEC-F460-7030-EC4E33FBE7CD}"/>
                    </a:ext>
                  </a:extLst>
                </p:cNvPr>
                <p:cNvSpPr txBox="1"/>
                <p:nvPr/>
              </p:nvSpPr>
              <p:spPr>
                <a:xfrm>
                  <a:off x="396000" y="1489656"/>
                  <a:ext cx="2819640" cy="1215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/>
                    <a:t>General openness: 7 out of 8 participants (88%)</a:t>
                  </a:r>
                </a:p>
                <a:p>
                  <a:endParaRPr lang="en-GB" sz="800" b="1"/>
                </a:p>
                <a:p>
                  <a:r>
                    <a:rPr lang="en-GB" sz="800" b="1"/>
                    <a:t>Scepticism towards commercial providers: </a:t>
                  </a:r>
                </a:p>
                <a:p>
                  <a:r>
                    <a:rPr lang="en-GB" sz="800" b="1"/>
                    <a:t>4 out of 8 participants (57%)</a:t>
                  </a:r>
                </a:p>
                <a:p>
                  <a:endParaRPr lang="en-GB" sz="800" b="1"/>
                </a:p>
                <a:p>
                  <a:r>
                    <a:rPr lang="en-GB" sz="1100"/>
                    <a:t>Users appreciate AI for simplifying processes but remain cautious about commercial AI offerings.</a:t>
                  </a:r>
                </a:p>
              </p:txBody>
            </p:sp>
          </p:grp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C5D9CC8-99F8-E0CE-196C-5F84BD7D51AD}"/>
                </a:ext>
              </a:extLst>
            </p:cNvPr>
            <p:cNvGrpSpPr/>
            <p:nvPr/>
          </p:nvGrpSpPr>
          <p:grpSpPr>
            <a:xfrm>
              <a:off x="396000" y="3053001"/>
              <a:ext cx="8344194" cy="1620742"/>
              <a:chOff x="396000" y="1228801"/>
              <a:chExt cx="8344194" cy="1620742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C877003E-2506-B7C8-32F7-BA6B23602B67}"/>
                  </a:ext>
                </a:extLst>
              </p:cNvPr>
              <p:cNvGrpSpPr/>
              <p:nvPr/>
            </p:nvGrpSpPr>
            <p:grpSpPr>
              <a:xfrm>
                <a:off x="396000" y="1228801"/>
                <a:ext cx="2680238" cy="1497631"/>
                <a:chOff x="396000" y="1207742"/>
                <a:chExt cx="2819640" cy="1497631"/>
              </a:xfrm>
            </p:grpSpPr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1F5C3732-BD05-B7AE-A4E9-9FF922883D7F}"/>
                    </a:ext>
                  </a:extLst>
                </p:cNvPr>
                <p:cNvSpPr txBox="1"/>
                <p:nvPr/>
              </p:nvSpPr>
              <p:spPr>
                <a:xfrm>
                  <a:off x="713831" y="1207742"/>
                  <a:ext cx="20915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1200" b="1">
                      <a:solidFill>
                        <a:schemeClr val="accent5">
                          <a:lumMod val="50000"/>
                          <a:lumOff val="50000"/>
                        </a:schemeClr>
                      </a:solidFill>
                    </a:rPr>
                    <a:t>Planning and Execution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F3A284CC-72F1-A99B-08A6-569DC3CBE53E}"/>
                    </a:ext>
                  </a:extLst>
                </p:cNvPr>
                <p:cNvSpPr txBox="1"/>
                <p:nvPr/>
              </p:nvSpPr>
              <p:spPr>
                <a:xfrm>
                  <a:off x="396000" y="1489656"/>
                  <a:ext cx="2819640" cy="1215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/>
                    <a:t>Bureaucratic barriers: 5 out of 8 participants (63%)</a:t>
                  </a:r>
                </a:p>
                <a:p>
                  <a:endParaRPr lang="en-GB" sz="800" b="1"/>
                </a:p>
                <a:p>
                  <a:r>
                    <a:rPr lang="en-GB" sz="800" b="1"/>
                    <a:t>Service provider qualification: 3 out of 8 participants (38%)</a:t>
                  </a:r>
                </a:p>
                <a:p>
                  <a:endParaRPr lang="en-GB" sz="800" b="1"/>
                </a:p>
                <a:p>
                  <a:r>
                    <a:rPr lang="en-GB" sz="1100"/>
                    <a:t>Overcoming bureaucratic hurdles and ensuring qualified service providers are essential for successful modernization.</a:t>
                  </a:r>
                  <a:endParaRPr lang="en-DE" sz="1100" b="1">
                    <a:solidFill>
                      <a:schemeClr val="accent5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96B93B64-00F0-0D9D-6DBB-5EBEE8787A05}"/>
                  </a:ext>
                </a:extLst>
              </p:cNvPr>
              <p:cNvGrpSpPr/>
              <p:nvPr/>
            </p:nvGrpSpPr>
            <p:grpSpPr>
              <a:xfrm>
                <a:off x="3227978" y="1228801"/>
                <a:ext cx="2680238" cy="1620742"/>
                <a:chOff x="396000" y="1207742"/>
                <a:chExt cx="2819640" cy="1620742"/>
              </a:xfrm>
            </p:grpSpPr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50968CA7-FD23-20B9-68A5-C1B4354919C4}"/>
                    </a:ext>
                  </a:extLst>
                </p:cNvPr>
                <p:cNvSpPr txBox="1"/>
                <p:nvPr/>
              </p:nvSpPr>
              <p:spPr>
                <a:xfrm>
                  <a:off x="713831" y="1207742"/>
                  <a:ext cx="1836660" cy="281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1200" b="1">
                      <a:solidFill>
                        <a:schemeClr val="accent5">
                          <a:lumMod val="50000"/>
                          <a:lumOff val="50000"/>
                        </a:schemeClr>
                      </a:solidFill>
                    </a:rPr>
                    <a:t>Practical Usage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D0E59092-AC11-59CE-14D3-E744A5EFF084}"/>
                    </a:ext>
                  </a:extLst>
                </p:cNvPr>
                <p:cNvSpPr txBox="1"/>
                <p:nvPr/>
              </p:nvSpPr>
              <p:spPr>
                <a:xfrm>
                  <a:off x="396000" y="1489656"/>
                  <a:ext cx="2819640" cy="1338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/>
                    <a:t>Ease of information procurement: 6 out of 8 participants (75%)</a:t>
                  </a:r>
                </a:p>
                <a:p>
                  <a:endParaRPr lang="en-GB" sz="800"/>
                </a:p>
                <a:p>
                  <a:r>
                    <a:rPr lang="en-GB" sz="800" b="1"/>
                    <a:t>Comparison of funding options and providers: </a:t>
                  </a:r>
                </a:p>
                <a:p>
                  <a:r>
                    <a:rPr lang="en-GB" sz="800" b="1"/>
                    <a:t>5 out of 8 participants (63%)</a:t>
                  </a:r>
                </a:p>
                <a:p>
                  <a:endParaRPr lang="en-GB" sz="800" b="1"/>
                </a:p>
                <a:p>
                  <a:r>
                    <a:rPr lang="en-GB" sz="1100"/>
                    <a:t>Simplifying information access and comparing providers are vital for user-friendly modernization experiences.</a:t>
                  </a:r>
                  <a:endParaRPr lang="en-DE" sz="1100" b="1">
                    <a:solidFill>
                      <a:schemeClr val="accent5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D191C09-9F8E-F268-A596-7A6A765B5EBE}"/>
                  </a:ext>
                </a:extLst>
              </p:cNvPr>
              <p:cNvGrpSpPr/>
              <p:nvPr/>
            </p:nvGrpSpPr>
            <p:grpSpPr>
              <a:xfrm>
                <a:off x="6059956" y="1228801"/>
                <a:ext cx="2680238" cy="1466854"/>
                <a:chOff x="396000" y="1207742"/>
                <a:chExt cx="2819640" cy="1466854"/>
              </a:xfrm>
            </p:grpSpPr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215E5A5D-A239-429B-F5CE-495974600BA4}"/>
                    </a:ext>
                  </a:extLst>
                </p:cNvPr>
                <p:cNvSpPr txBox="1"/>
                <p:nvPr/>
              </p:nvSpPr>
              <p:spPr>
                <a:xfrm>
                  <a:off x="713831" y="1207742"/>
                  <a:ext cx="21921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1200" b="1">
                      <a:solidFill>
                        <a:schemeClr val="accent5">
                          <a:lumMod val="50000"/>
                          <a:lumOff val="50000"/>
                        </a:schemeClr>
                      </a:solidFill>
                    </a:rPr>
                    <a:t>Environmental Awareness</a:t>
                  </a: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80959307-572B-A793-D60D-7BD0634EB997}"/>
                    </a:ext>
                  </a:extLst>
                </p:cNvPr>
                <p:cNvSpPr txBox="1"/>
                <p:nvPr/>
              </p:nvSpPr>
              <p:spPr>
                <a:xfrm>
                  <a:off x="396000" y="1489656"/>
                  <a:ext cx="2819640" cy="118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/>
                    <a:t>Mentioned by 5 out of 8 participants (63%)</a:t>
                  </a:r>
                </a:p>
                <a:p>
                  <a:endParaRPr lang="en-GB" sz="800" b="1"/>
                </a:p>
                <a:p>
                  <a:r>
                    <a:rPr lang="en-GB" sz="1100"/>
                    <a:t>Environmental considerations are important. Users are motivated by sustainable practices and environmentally-friendly modernization options.</a:t>
                  </a:r>
                  <a:endParaRPr lang="en-DE" sz="1100"/>
                </a:p>
              </p:txBody>
            </p:sp>
          </p:grp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F9416173-DDE0-E6E2-E49B-F3734DBC2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19701"/>
            <a:stretch/>
          </p:blipFill>
          <p:spPr>
            <a:xfrm>
              <a:off x="486592" y="1265482"/>
              <a:ext cx="216931" cy="216000"/>
            </a:xfrm>
            <a:prstGeom prst="rect">
              <a:avLst/>
            </a:prstGeom>
          </p:spPr>
        </p:pic>
        <p:pic>
          <p:nvPicPr>
            <p:cNvPr id="248" name="Graphic 247">
              <a:extLst>
                <a:ext uri="{FF2B5EF4-FFF2-40B4-BE49-F238E27FC236}">
                  <a16:creationId xmlns:a16="http://schemas.microsoft.com/office/drawing/2014/main" id="{D5811731-3AA5-2CCF-F81A-492311D57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19701"/>
            <a:stretch/>
          </p:blipFill>
          <p:spPr>
            <a:xfrm>
              <a:off x="6150548" y="1261758"/>
              <a:ext cx="216931" cy="216000"/>
            </a:xfrm>
            <a:prstGeom prst="rect">
              <a:avLst/>
            </a:prstGeom>
          </p:spPr>
        </p:pic>
        <p:pic>
          <p:nvPicPr>
            <p:cNvPr id="250" name="Graphic 249">
              <a:extLst>
                <a:ext uri="{FF2B5EF4-FFF2-40B4-BE49-F238E27FC236}">
                  <a16:creationId xmlns:a16="http://schemas.microsoft.com/office/drawing/2014/main" id="{5F450D88-0C45-3717-FF03-76636E857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19305"/>
            <a:stretch/>
          </p:blipFill>
          <p:spPr>
            <a:xfrm>
              <a:off x="3314588" y="1271578"/>
              <a:ext cx="215868" cy="216000"/>
            </a:xfrm>
            <a:prstGeom prst="rect">
              <a:avLst/>
            </a:prstGeom>
          </p:spPr>
        </p:pic>
        <p:pic>
          <p:nvPicPr>
            <p:cNvPr id="252" name="Graphic 251">
              <a:extLst>
                <a:ext uri="{FF2B5EF4-FFF2-40B4-BE49-F238E27FC236}">
                  <a16:creationId xmlns:a16="http://schemas.microsoft.com/office/drawing/2014/main" id="{A8322864-C536-83E2-D029-0F1E3AA08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" b="17454"/>
            <a:stretch/>
          </p:blipFill>
          <p:spPr>
            <a:xfrm>
              <a:off x="493032" y="3083500"/>
              <a:ext cx="210491" cy="216000"/>
            </a:xfrm>
            <a:prstGeom prst="rect">
              <a:avLst/>
            </a:prstGeom>
          </p:spPr>
        </p:pic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5A997A8-3481-A100-3E0A-2BF25BA2B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" b="17454"/>
            <a:stretch/>
          </p:blipFill>
          <p:spPr>
            <a:xfrm>
              <a:off x="6157714" y="3085958"/>
              <a:ext cx="210491" cy="216000"/>
            </a:xfrm>
            <a:prstGeom prst="rect">
              <a:avLst/>
            </a:prstGeom>
          </p:spPr>
        </p:pic>
        <p:pic>
          <p:nvPicPr>
            <p:cNvPr id="254" name="Graphic 253">
              <a:extLst>
                <a:ext uri="{FF2B5EF4-FFF2-40B4-BE49-F238E27FC236}">
                  <a16:creationId xmlns:a16="http://schemas.microsoft.com/office/drawing/2014/main" id="{93496D7B-1CE0-1C54-91EE-79256DA11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19305"/>
            <a:stretch/>
          </p:blipFill>
          <p:spPr>
            <a:xfrm>
              <a:off x="3314228" y="3083370"/>
              <a:ext cx="215868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0302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25668-6D92-2920-0A30-AF61F0D2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339389"/>
            <a:ext cx="8344195" cy="58677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Georgia"/>
                <a:cs typeface="Arial"/>
              </a:rPr>
              <a:t>From low-fidelity to high-fidelity: A prototyping journey</a:t>
            </a:r>
            <a:br>
              <a:rPr lang="en-US" dirty="0">
                <a:latin typeface="Georgia"/>
                <a:cs typeface="Arial"/>
              </a:rPr>
            </a:br>
            <a:r>
              <a:rPr lang="en-US" dirty="0">
                <a:latin typeface="Georgia"/>
                <a:cs typeface="Arial"/>
              </a:rPr>
              <a:t>through two human feedback loop iterations</a:t>
            </a:r>
            <a:endParaRPr lang="en-US" sz="22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073A63-8301-695B-F1FD-4C4C06AE548A}"/>
              </a:ext>
            </a:extLst>
          </p:cNvPr>
          <p:cNvCxnSpPr>
            <a:cxnSpLocks/>
          </p:cNvCxnSpPr>
          <p:nvPr/>
        </p:nvCxnSpPr>
        <p:spPr>
          <a:xfrm>
            <a:off x="396000" y="991649"/>
            <a:ext cx="83441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AFA5BB-5693-86D3-6E87-B2911E72BEE4}"/>
              </a:ext>
            </a:extLst>
          </p:cNvPr>
          <p:cNvGrpSpPr/>
          <p:nvPr/>
        </p:nvGrpSpPr>
        <p:grpSpPr>
          <a:xfrm>
            <a:off x="396000" y="1406651"/>
            <a:ext cx="8344195" cy="0"/>
            <a:chOff x="396000" y="1588851"/>
            <a:chExt cx="8344195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17357DF-8375-A136-08CB-E9D8F1CDC7D2}"/>
                </a:ext>
              </a:extLst>
            </p:cNvPr>
            <p:cNvCxnSpPr>
              <a:cxnSpLocks/>
            </p:cNvCxnSpPr>
            <p:nvPr/>
          </p:nvCxnSpPr>
          <p:spPr>
            <a:xfrm>
              <a:off x="396000" y="1588851"/>
              <a:ext cx="206834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35108A6-5E4F-56D7-90C1-705BC7E89C51}"/>
                </a:ext>
              </a:extLst>
            </p:cNvPr>
            <p:cNvCxnSpPr>
              <a:cxnSpLocks/>
            </p:cNvCxnSpPr>
            <p:nvPr/>
          </p:nvCxnSpPr>
          <p:spPr>
            <a:xfrm>
              <a:off x="2654619" y="1588851"/>
              <a:ext cx="3196749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471CB2-0B09-91A1-9DAB-454A476E97D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725" y="1588851"/>
              <a:ext cx="2648470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2342788-217B-A273-2E3F-B4A936419198}"/>
              </a:ext>
            </a:extLst>
          </p:cNvPr>
          <p:cNvSpPr txBox="1"/>
          <p:nvPr/>
        </p:nvSpPr>
        <p:spPr>
          <a:xfrm>
            <a:off x="403806" y="1159955"/>
            <a:ext cx="20683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DE" sz="1200" b="1" dirty="0">
                <a:solidFill>
                  <a:schemeClr val="accent5"/>
                </a:solidFill>
              </a:rPr>
              <a:t>Low-fidelity prototype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023817-581A-085A-0DBB-02EFB05B3934}"/>
              </a:ext>
            </a:extLst>
          </p:cNvPr>
          <p:cNvSpPr txBox="1"/>
          <p:nvPr/>
        </p:nvSpPr>
        <p:spPr>
          <a:xfrm>
            <a:off x="2654619" y="1155132"/>
            <a:ext cx="3196749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DE" sz="1200" b="1" dirty="0">
                <a:solidFill>
                  <a:schemeClr val="accent5"/>
                </a:solidFill>
              </a:rPr>
              <a:t>Keep the human in the loop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A1D78F-CD82-7DDB-B304-2C1185FEC9A4}"/>
              </a:ext>
            </a:extLst>
          </p:cNvPr>
          <p:cNvSpPr txBox="1"/>
          <p:nvPr/>
        </p:nvSpPr>
        <p:spPr>
          <a:xfrm>
            <a:off x="6091725" y="1163796"/>
            <a:ext cx="2656276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DE" sz="1200" b="1" dirty="0">
                <a:solidFill>
                  <a:schemeClr val="accent5"/>
                </a:solidFill>
              </a:rPr>
              <a:t>Final validation of prototype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E99528-AFE0-8656-00EB-FA0357793C30}"/>
              </a:ext>
            </a:extLst>
          </p:cNvPr>
          <p:cNvGrpSpPr>
            <a:grpSpLocks/>
          </p:cNvGrpSpPr>
          <p:nvPr/>
        </p:nvGrpSpPr>
        <p:grpSpPr>
          <a:xfrm>
            <a:off x="396684" y="2425238"/>
            <a:ext cx="8351317" cy="147306"/>
            <a:chOff x="388877" y="2924834"/>
            <a:chExt cx="8351317" cy="14730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A5470E-B47E-7152-F02B-EF5A7842731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95999" y="2999362"/>
              <a:ext cx="8344195" cy="0"/>
              <a:chOff x="396000" y="1588851"/>
              <a:chExt cx="8344195" cy="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517FAFA-9FE0-0BC3-3FB9-2DB9329D8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000" y="1588851"/>
                <a:ext cx="2068340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3B5193F-405D-5FAF-7CE6-EA8E50331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619" y="1588851"/>
                <a:ext cx="3196749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4BFC46F-37EB-F0CE-36EA-DD3C232CD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1725" y="1588851"/>
                <a:ext cx="2648470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BD0DE08-5FD0-44B6-A119-E0E2C6A21782}"/>
                </a:ext>
              </a:extLst>
            </p:cNvPr>
            <p:cNvSpPr>
              <a:spLocks/>
            </p:cNvSpPr>
            <p:nvPr/>
          </p:nvSpPr>
          <p:spPr>
            <a:xfrm>
              <a:off x="388877" y="2926583"/>
              <a:ext cx="138093" cy="138093"/>
            </a:xfrm>
            <a:prstGeom prst="ellipse">
              <a:avLst/>
            </a:pr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8511D1F-8E9D-8DCE-0703-4E327C889BFA}"/>
                </a:ext>
              </a:extLst>
            </p:cNvPr>
            <p:cNvSpPr>
              <a:spLocks/>
            </p:cNvSpPr>
            <p:nvPr/>
          </p:nvSpPr>
          <p:spPr>
            <a:xfrm>
              <a:off x="1423597" y="2926583"/>
              <a:ext cx="138093" cy="138093"/>
            </a:xfrm>
            <a:prstGeom prst="ellipse">
              <a:avLst/>
            </a:pr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870FB1-F018-B108-D401-54EF24920D56}"/>
                </a:ext>
              </a:extLst>
            </p:cNvPr>
            <p:cNvSpPr>
              <a:spLocks/>
            </p:cNvSpPr>
            <p:nvPr/>
          </p:nvSpPr>
          <p:spPr>
            <a:xfrm>
              <a:off x="2648750" y="2934047"/>
              <a:ext cx="138093" cy="138093"/>
            </a:xfrm>
            <a:prstGeom prst="ellipse">
              <a:avLst/>
            </a:pr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EEB75D-C9CA-AA1E-80AE-36E9FFE5D963}"/>
                </a:ext>
              </a:extLst>
            </p:cNvPr>
            <p:cNvSpPr>
              <a:spLocks/>
            </p:cNvSpPr>
            <p:nvPr/>
          </p:nvSpPr>
          <p:spPr>
            <a:xfrm>
              <a:off x="3683470" y="2934047"/>
              <a:ext cx="138093" cy="138093"/>
            </a:xfrm>
            <a:prstGeom prst="ellipse">
              <a:avLst/>
            </a:pr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D4F561-6D68-3C90-DBE4-178703C29898}"/>
                </a:ext>
              </a:extLst>
            </p:cNvPr>
            <p:cNvSpPr>
              <a:spLocks/>
            </p:cNvSpPr>
            <p:nvPr/>
          </p:nvSpPr>
          <p:spPr>
            <a:xfrm>
              <a:off x="4721034" y="2934047"/>
              <a:ext cx="138093" cy="138093"/>
            </a:xfrm>
            <a:prstGeom prst="ellipse">
              <a:avLst/>
            </a:pr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1CF802-E9FA-422D-2111-132435EB61F1}"/>
                </a:ext>
              </a:extLst>
            </p:cNvPr>
            <p:cNvSpPr>
              <a:spLocks/>
            </p:cNvSpPr>
            <p:nvPr/>
          </p:nvSpPr>
          <p:spPr>
            <a:xfrm>
              <a:off x="6094500" y="2930315"/>
              <a:ext cx="138093" cy="138093"/>
            </a:xfrm>
            <a:prstGeom prst="ellipse">
              <a:avLst/>
            </a:pr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0D2E3C-23A1-99EC-E2BE-EF6FDE330106}"/>
                </a:ext>
              </a:extLst>
            </p:cNvPr>
            <p:cNvSpPr>
              <a:spLocks/>
            </p:cNvSpPr>
            <p:nvPr/>
          </p:nvSpPr>
          <p:spPr>
            <a:xfrm>
              <a:off x="7129220" y="2924834"/>
              <a:ext cx="138093" cy="138093"/>
            </a:xfrm>
            <a:prstGeom prst="ellipse">
              <a:avLst/>
            </a:pr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D7E39977-71F2-C5CE-8518-6D7B4A9A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96" t="10274" r="8782" b="20477"/>
          <a:stretch/>
        </p:blipFill>
        <p:spPr>
          <a:xfrm>
            <a:off x="403805" y="1565068"/>
            <a:ext cx="277633" cy="28977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7349734D-BA4A-CC0B-9DA3-4553EE069324}"/>
              </a:ext>
            </a:extLst>
          </p:cNvPr>
          <p:cNvGrpSpPr/>
          <p:nvPr/>
        </p:nvGrpSpPr>
        <p:grpSpPr>
          <a:xfrm>
            <a:off x="403803" y="2525725"/>
            <a:ext cx="954515" cy="2219113"/>
            <a:chOff x="403804" y="2885009"/>
            <a:chExt cx="954515" cy="221911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01A8AE-9D31-6A2D-5A80-8D763F5DDF51}"/>
                </a:ext>
              </a:extLst>
            </p:cNvPr>
            <p:cNvSpPr txBox="1"/>
            <p:nvPr/>
          </p:nvSpPr>
          <p:spPr>
            <a:xfrm>
              <a:off x="403805" y="2885009"/>
              <a:ext cx="891284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DE" sz="1400" b="1" dirty="0">
                  <a:solidFill>
                    <a:schemeClr val="accent5">
                      <a:lumMod val="50000"/>
                      <a:lumOff val="5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0283D1-5AA3-70A6-5039-F0F25BA99BB0}"/>
                </a:ext>
              </a:extLst>
            </p:cNvPr>
            <p:cNvSpPr txBox="1"/>
            <p:nvPr/>
          </p:nvSpPr>
          <p:spPr>
            <a:xfrm>
              <a:off x="403804" y="3211296"/>
              <a:ext cx="954515" cy="189282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GB" sz="900" dirty="0">
                  <a:solidFill>
                    <a:schemeClr val="accent5"/>
                  </a:solidFill>
                </a:rPr>
                <a:t>We first created </a:t>
              </a:r>
              <a:r>
                <a:rPr lang="en-GB" sz="900" b="1" dirty="0">
                  <a:solidFill>
                    <a:schemeClr val="accent5"/>
                  </a:solidFill>
                </a:rPr>
                <a:t>seven</a:t>
              </a:r>
              <a:r>
                <a:rPr lang="en-GB" sz="900" dirty="0">
                  <a:solidFill>
                    <a:schemeClr val="accent5"/>
                  </a:solidFill>
                </a:rPr>
                <a:t> </a:t>
              </a:r>
              <a:r>
                <a:rPr lang="en-GB" sz="900" b="1" dirty="0">
                  <a:solidFill>
                    <a:schemeClr val="accent5"/>
                  </a:solidFill>
                </a:rPr>
                <a:t>low fidelity prototype flows </a:t>
              </a:r>
              <a:r>
                <a:rPr lang="en-GB" sz="900" dirty="0">
                  <a:solidFill>
                    <a:schemeClr val="accent5"/>
                  </a:solidFill>
                </a:rPr>
                <a:t>based on the semi-structured interview information we gathered. Each flow represented </a:t>
              </a:r>
              <a:r>
                <a:rPr lang="en-GB" sz="900" b="1" dirty="0">
                  <a:solidFill>
                    <a:schemeClr val="accent5"/>
                  </a:solidFill>
                </a:rPr>
                <a:t>a variation of a functionality or layout</a:t>
              </a:r>
              <a:r>
                <a:rPr lang="en-GB" sz="900" dirty="0">
                  <a:solidFill>
                    <a:schemeClr val="accent5"/>
                  </a:solidFill>
                </a:rPr>
                <a:t>.</a:t>
              </a:r>
              <a:endParaRPr lang="en-DE" sz="9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CBFFE22-1C0F-25BF-D64C-284ABF764E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466" t="8884" r="5949" b="19394"/>
          <a:stretch/>
        </p:blipFill>
        <p:spPr>
          <a:xfrm>
            <a:off x="1437975" y="1565068"/>
            <a:ext cx="280727" cy="28976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7322272-DDBD-4205-6796-4228FA93EA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466" t="8884" r="5949" b="19394"/>
          <a:stretch/>
        </p:blipFill>
        <p:spPr>
          <a:xfrm>
            <a:off x="4731332" y="1565068"/>
            <a:ext cx="280727" cy="28976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D854DC1-5BB9-B05D-C425-4518C587BA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470" t="12483" r="8921" b="30755"/>
          <a:stretch/>
        </p:blipFill>
        <p:spPr>
          <a:xfrm>
            <a:off x="2662425" y="1596037"/>
            <a:ext cx="325114" cy="28976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EC225FB-42E4-035E-ECA0-0D526423AE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470" t="12483" r="8921" b="30755"/>
          <a:stretch/>
        </p:blipFill>
        <p:spPr>
          <a:xfrm>
            <a:off x="6099531" y="1565070"/>
            <a:ext cx="325114" cy="28976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27A43D3-E7FF-FA43-B60A-DD827EC2A8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166" t="9196" r="6426" b="27841"/>
          <a:stretch/>
        </p:blipFill>
        <p:spPr>
          <a:xfrm>
            <a:off x="3694277" y="1590874"/>
            <a:ext cx="311516" cy="2916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527DCAB-C782-2D51-E56D-03C25A43CC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627" t="9517" r="3800" b="27842"/>
          <a:stretch/>
        </p:blipFill>
        <p:spPr>
          <a:xfrm>
            <a:off x="7137027" y="1562710"/>
            <a:ext cx="351278" cy="2916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3475AE4-3EAC-6905-6382-81390A8174B3}"/>
              </a:ext>
            </a:extLst>
          </p:cNvPr>
          <p:cNvSpPr txBox="1"/>
          <p:nvPr/>
        </p:nvSpPr>
        <p:spPr>
          <a:xfrm>
            <a:off x="396000" y="1846500"/>
            <a:ext cx="891284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DE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prototypes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83ADA7-2347-AB51-6217-B6139D9BBBE6}"/>
              </a:ext>
            </a:extLst>
          </p:cNvPr>
          <p:cNvSpPr txBox="1"/>
          <p:nvPr/>
        </p:nvSpPr>
        <p:spPr>
          <a:xfrm>
            <a:off x="1437975" y="1846499"/>
            <a:ext cx="891284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DE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</a:t>
            </a:r>
          </a:p>
          <a:p>
            <a:r>
              <a:rPr lang="en-DE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bot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9D9619B-A119-01B0-13F0-B2F4A77949BC}"/>
              </a:ext>
            </a:extLst>
          </p:cNvPr>
          <p:cNvGrpSpPr/>
          <p:nvPr/>
        </p:nvGrpSpPr>
        <p:grpSpPr>
          <a:xfrm>
            <a:off x="1430169" y="2547248"/>
            <a:ext cx="891284" cy="1665115"/>
            <a:chOff x="403805" y="2885009"/>
            <a:chExt cx="891284" cy="166511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3CD42E-FE32-F2A5-D229-D6CE820B1AA5}"/>
                </a:ext>
              </a:extLst>
            </p:cNvPr>
            <p:cNvSpPr txBox="1"/>
            <p:nvPr/>
          </p:nvSpPr>
          <p:spPr>
            <a:xfrm>
              <a:off x="403805" y="2885009"/>
              <a:ext cx="891284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DE" sz="1400" b="1" dirty="0">
                  <a:solidFill>
                    <a:schemeClr val="accent5">
                      <a:lumMod val="50000"/>
                      <a:lumOff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88DB33-D4CD-1B1D-01B5-4185FC319426}"/>
                </a:ext>
              </a:extLst>
            </p:cNvPr>
            <p:cNvSpPr txBox="1"/>
            <p:nvPr/>
          </p:nvSpPr>
          <p:spPr>
            <a:xfrm>
              <a:off x="403805" y="3211296"/>
              <a:ext cx="891284" cy="133882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GB" sz="900" dirty="0">
                  <a:solidFill>
                    <a:schemeClr val="accent5"/>
                  </a:solidFill>
                </a:rPr>
                <a:t>We trained the first iteration of the AI-Concierge Bot with ChatGPT based on multiple modernization questionnaires.</a:t>
              </a:r>
              <a:endParaRPr lang="en-DE" sz="9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6A1F1B-EE46-5831-0BA3-C13DB7CD45C4}"/>
              </a:ext>
            </a:extLst>
          </p:cNvPr>
          <p:cNvGrpSpPr/>
          <p:nvPr/>
        </p:nvGrpSpPr>
        <p:grpSpPr>
          <a:xfrm>
            <a:off x="2655693" y="2566219"/>
            <a:ext cx="891284" cy="1942114"/>
            <a:chOff x="403805" y="2885009"/>
            <a:chExt cx="891284" cy="19421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61F77E-9D8F-72B7-AD97-DE32B0558B74}"/>
                </a:ext>
              </a:extLst>
            </p:cNvPr>
            <p:cNvSpPr txBox="1"/>
            <p:nvPr/>
          </p:nvSpPr>
          <p:spPr>
            <a:xfrm>
              <a:off x="403805" y="2885009"/>
              <a:ext cx="891284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DE" sz="1400" b="1" dirty="0">
                  <a:solidFill>
                    <a:schemeClr val="accent5">
                      <a:lumMod val="50000"/>
                      <a:lumOff val="5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787C4FB-BC22-9781-4429-C9FD406F9323}"/>
                </a:ext>
              </a:extLst>
            </p:cNvPr>
            <p:cNvSpPr txBox="1"/>
            <p:nvPr/>
          </p:nvSpPr>
          <p:spPr>
            <a:xfrm>
              <a:off x="403805" y="3211296"/>
              <a:ext cx="891284" cy="161582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GB" sz="900" dirty="0">
                  <a:solidFill>
                    <a:schemeClr val="accent5"/>
                  </a:solidFill>
                </a:rPr>
                <a:t>We started the human feedback loop with </a:t>
              </a:r>
              <a:r>
                <a:rPr lang="en-GB" sz="900" b="1" dirty="0">
                  <a:solidFill>
                    <a:schemeClr val="accent5"/>
                  </a:solidFill>
                </a:rPr>
                <a:t>thinking aloud </a:t>
              </a:r>
              <a:r>
                <a:rPr lang="en-GB" sz="900" dirty="0">
                  <a:solidFill>
                    <a:schemeClr val="accent5"/>
                  </a:solidFill>
                </a:rPr>
                <a:t>sessions</a:t>
              </a:r>
              <a:r>
                <a:rPr lang="en-GB" sz="900" b="1" dirty="0">
                  <a:solidFill>
                    <a:schemeClr val="accent5"/>
                  </a:solidFill>
                </a:rPr>
                <a:t> </a:t>
              </a:r>
              <a:r>
                <a:rPr lang="en-GB" sz="900" dirty="0">
                  <a:solidFill>
                    <a:schemeClr val="accent5"/>
                  </a:solidFill>
                </a:rPr>
                <a:t>with </a:t>
              </a:r>
              <a:r>
                <a:rPr lang="en-GB" sz="900" b="1" dirty="0">
                  <a:solidFill>
                    <a:schemeClr val="accent5"/>
                  </a:solidFill>
                </a:rPr>
                <a:t>seven interviewees </a:t>
              </a:r>
              <a:r>
                <a:rPr lang="en-GB" sz="900" dirty="0">
                  <a:solidFill>
                    <a:schemeClr val="accent5"/>
                  </a:solidFill>
                </a:rPr>
                <a:t>for both the low-fidelity prototypes and the trained bot.</a:t>
              </a:r>
              <a:endParaRPr lang="en-DE" sz="9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5D26A2-DD48-002D-7CD9-115D59E66EC5}"/>
              </a:ext>
            </a:extLst>
          </p:cNvPr>
          <p:cNvGrpSpPr/>
          <p:nvPr/>
        </p:nvGrpSpPr>
        <p:grpSpPr>
          <a:xfrm>
            <a:off x="3691506" y="2562425"/>
            <a:ext cx="933833" cy="1803615"/>
            <a:chOff x="403804" y="2885009"/>
            <a:chExt cx="933833" cy="180361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1977CC-1F57-5A60-EC72-38BFDA8DC2C8}"/>
                </a:ext>
              </a:extLst>
            </p:cNvPr>
            <p:cNvSpPr txBox="1"/>
            <p:nvPr/>
          </p:nvSpPr>
          <p:spPr>
            <a:xfrm>
              <a:off x="403805" y="2885009"/>
              <a:ext cx="891284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DE" sz="1400" b="1" dirty="0">
                  <a:solidFill>
                    <a:schemeClr val="accent5">
                      <a:lumMod val="50000"/>
                      <a:lumOff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CBDBF92-97EF-D21C-024B-6B08B1D9FF49}"/>
                </a:ext>
              </a:extLst>
            </p:cNvPr>
            <p:cNvSpPr txBox="1"/>
            <p:nvPr/>
          </p:nvSpPr>
          <p:spPr>
            <a:xfrm>
              <a:off x="403804" y="3211296"/>
              <a:ext cx="933833" cy="147732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GB" sz="900" dirty="0">
                  <a:solidFill>
                    <a:schemeClr val="accent5"/>
                  </a:solidFill>
                </a:rPr>
                <a:t>Based on the feedback, we </a:t>
              </a:r>
              <a:r>
                <a:rPr lang="en-GB" sz="900" b="1" dirty="0">
                  <a:solidFill>
                    <a:schemeClr val="accent5"/>
                  </a:solidFill>
                </a:rPr>
                <a:t>chose</a:t>
              </a:r>
              <a:r>
                <a:rPr lang="en-GB" sz="900" dirty="0">
                  <a:solidFill>
                    <a:schemeClr val="accent5"/>
                  </a:solidFill>
                </a:rPr>
                <a:t> the most promising </a:t>
              </a:r>
              <a:r>
                <a:rPr lang="en-GB" sz="900" b="1" dirty="0">
                  <a:solidFill>
                    <a:schemeClr val="accent5"/>
                  </a:solidFill>
                </a:rPr>
                <a:t>low-fidelity prototype </a:t>
              </a:r>
              <a:r>
                <a:rPr lang="en-GB" sz="900" dirty="0">
                  <a:solidFill>
                    <a:schemeClr val="accent5"/>
                  </a:solidFill>
                </a:rPr>
                <a:t>and constructed the </a:t>
              </a:r>
              <a:r>
                <a:rPr lang="en-GB" sz="900" b="1" dirty="0">
                  <a:solidFill>
                    <a:schemeClr val="accent5"/>
                  </a:solidFill>
                </a:rPr>
                <a:t>first iteration </a:t>
              </a:r>
              <a:r>
                <a:rPr lang="en-GB" sz="900" dirty="0">
                  <a:solidFill>
                    <a:schemeClr val="accent5"/>
                  </a:solidFill>
                </a:rPr>
                <a:t>of the </a:t>
              </a:r>
              <a:r>
                <a:rPr lang="en-GB" sz="900" b="1" dirty="0">
                  <a:solidFill>
                    <a:schemeClr val="accent5"/>
                  </a:solidFill>
                </a:rPr>
                <a:t>high-fidelity prototype</a:t>
              </a:r>
              <a:r>
                <a:rPr lang="en-GB" sz="900" dirty="0">
                  <a:solidFill>
                    <a:schemeClr val="accent5"/>
                  </a:solidFill>
                </a:rPr>
                <a:t>. </a:t>
              </a:r>
              <a:endParaRPr lang="en-DE" sz="9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8ADC1E-3E5A-348F-946A-751FF8929CDD}"/>
              </a:ext>
            </a:extLst>
          </p:cNvPr>
          <p:cNvGrpSpPr/>
          <p:nvPr/>
        </p:nvGrpSpPr>
        <p:grpSpPr>
          <a:xfrm>
            <a:off x="4731115" y="2573807"/>
            <a:ext cx="891284" cy="1803615"/>
            <a:chOff x="403805" y="2885009"/>
            <a:chExt cx="891284" cy="180361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02FA39-3C81-4E2E-A328-303C03AB163B}"/>
                </a:ext>
              </a:extLst>
            </p:cNvPr>
            <p:cNvSpPr txBox="1"/>
            <p:nvPr/>
          </p:nvSpPr>
          <p:spPr>
            <a:xfrm>
              <a:off x="403805" y="2885009"/>
              <a:ext cx="891284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DE" sz="1400" b="1" dirty="0">
                  <a:solidFill>
                    <a:schemeClr val="accent5">
                      <a:lumMod val="50000"/>
                      <a:lumOff val="5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870807-C45F-966F-851E-973841D3B670}"/>
                </a:ext>
              </a:extLst>
            </p:cNvPr>
            <p:cNvSpPr txBox="1"/>
            <p:nvPr/>
          </p:nvSpPr>
          <p:spPr>
            <a:xfrm>
              <a:off x="403805" y="3211296"/>
              <a:ext cx="891284" cy="147732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GB" sz="900" dirty="0">
                  <a:solidFill>
                    <a:schemeClr val="accent5"/>
                  </a:solidFill>
                </a:rPr>
                <a:t>We </a:t>
              </a:r>
              <a:r>
                <a:rPr lang="en-GB" sz="900" b="1" dirty="0">
                  <a:solidFill>
                    <a:schemeClr val="accent5"/>
                  </a:solidFill>
                </a:rPr>
                <a:t>refined</a:t>
              </a:r>
              <a:r>
                <a:rPr lang="en-GB" sz="900" dirty="0">
                  <a:solidFill>
                    <a:schemeClr val="accent5"/>
                  </a:solidFill>
                </a:rPr>
                <a:t> the AI-Concierge </a:t>
              </a:r>
              <a:r>
                <a:rPr lang="en-GB" sz="900" b="1" dirty="0">
                  <a:solidFill>
                    <a:schemeClr val="accent5"/>
                  </a:solidFill>
                </a:rPr>
                <a:t>based on thinking aloud sessions</a:t>
              </a:r>
              <a:r>
                <a:rPr lang="en-GB" sz="900" dirty="0">
                  <a:solidFill>
                    <a:schemeClr val="accent5"/>
                  </a:solidFill>
                </a:rPr>
                <a:t>, improving its conversational tone and question relevance.</a:t>
              </a:r>
              <a:endParaRPr lang="en-DE" sz="9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B044E9F-5A9A-54DB-1206-6ED8F11B36F1}"/>
              </a:ext>
            </a:extLst>
          </p:cNvPr>
          <p:cNvGrpSpPr/>
          <p:nvPr/>
        </p:nvGrpSpPr>
        <p:grpSpPr>
          <a:xfrm>
            <a:off x="6100817" y="2596573"/>
            <a:ext cx="963965" cy="1665115"/>
            <a:chOff x="403804" y="2885009"/>
            <a:chExt cx="963965" cy="166511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6EE7712-FC64-5CF6-F017-C6234923A972}"/>
                </a:ext>
              </a:extLst>
            </p:cNvPr>
            <p:cNvSpPr txBox="1"/>
            <p:nvPr/>
          </p:nvSpPr>
          <p:spPr>
            <a:xfrm>
              <a:off x="403805" y="2885009"/>
              <a:ext cx="891284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DE" sz="1400" b="1" dirty="0">
                  <a:solidFill>
                    <a:schemeClr val="accent5">
                      <a:lumMod val="50000"/>
                      <a:lumOff val="50000"/>
                    </a:schemeClr>
                  </a:solidFill>
                  <a:latin typeface="Georgia" panose="02040502050405020303" pitchFamily="18" charset="0"/>
                </a:rPr>
                <a:t>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68C135A-3E28-D5AE-C049-BC375A80AAD5}"/>
                </a:ext>
              </a:extLst>
            </p:cNvPr>
            <p:cNvSpPr txBox="1"/>
            <p:nvPr/>
          </p:nvSpPr>
          <p:spPr>
            <a:xfrm>
              <a:off x="403804" y="3211296"/>
              <a:ext cx="963965" cy="133882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GB" sz="900" dirty="0">
                  <a:solidFill>
                    <a:schemeClr val="accent5"/>
                  </a:solidFill>
                </a:rPr>
                <a:t>We validated our high-fidelity prototype with </a:t>
              </a:r>
              <a:r>
                <a:rPr lang="en-GB" sz="900" b="1" dirty="0">
                  <a:solidFill>
                    <a:schemeClr val="accent5"/>
                  </a:solidFill>
                </a:rPr>
                <a:t>thinking aloud sessions</a:t>
              </a:r>
              <a:r>
                <a:rPr lang="en-GB" sz="900" dirty="0">
                  <a:solidFill>
                    <a:schemeClr val="accent5"/>
                  </a:solidFill>
                </a:rPr>
                <a:t>, </a:t>
              </a:r>
              <a:r>
                <a:rPr lang="en-GB" sz="900" b="1" dirty="0">
                  <a:solidFill>
                    <a:schemeClr val="accent5"/>
                  </a:solidFill>
                </a:rPr>
                <a:t>cognitive walkthroughs</a:t>
              </a:r>
              <a:r>
                <a:rPr lang="en-GB" sz="900" dirty="0">
                  <a:solidFill>
                    <a:schemeClr val="accent5"/>
                  </a:solidFill>
                </a:rPr>
                <a:t>, and </a:t>
              </a:r>
              <a:r>
                <a:rPr lang="en-GB" sz="900" b="1" dirty="0">
                  <a:solidFill>
                    <a:schemeClr val="accent5"/>
                  </a:solidFill>
                </a:rPr>
                <a:t>heuristic evaluation</a:t>
              </a:r>
              <a:r>
                <a:rPr lang="en-GB" sz="900" dirty="0">
                  <a:solidFill>
                    <a:schemeClr val="accent5"/>
                  </a:solidFill>
                </a:rPr>
                <a:t>.</a:t>
              </a:r>
              <a:endParaRPr lang="en-DE" sz="9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58072EB-1C42-2BCC-7F2D-E4B8D8C05132}"/>
              </a:ext>
            </a:extLst>
          </p:cNvPr>
          <p:cNvGrpSpPr/>
          <p:nvPr/>
        </p:nvGrpSpPr>
        <p:grpSpPr>
          <a:xfrm>
            <a:off x="7136631" y="2585190"/>
            <a:ext cx="1611369" cy="1803615"/>
            <a:chOff x="403804" y="2885009"/>
            <a:chExt cx="1611369" cy="180361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EBF505-2034-5840-079D-3790E7A52352}"/>
                </a:ext>
              </a:extLst>
            </p:cNvPr>
            <p:cNvSpPr txBox="1"/>
            <p:nvPr/>
          </p:nvSpPr>
          <p:spPr>
            <a:xfrm>
              <a:off x="403805" y="2885009"/>
              <a:ext cx="891284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DE" sz="1400" b="1" dirty="0">
                  <a:solidFill>
                    <a:schemeClr val="accent5">
                      <a:lumMod val="50000"/>
                      <a:lumOff val="50000"/>
                    </a:schemeClr>
                  </a:solidFill>
                  <a:latin typeface="Georgia" panose="02040502050405020303" pitchFamily="18" charset="0"/>
                </a:rPr>
                <a:t>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9F6BDB0-D10C-7069-DFF8-B5C0D02D1016}"/>
                </a:ext>
              </a:extLst>
            </p:cNvPr>
            <p:cNvSpPr txBox="1"/>
            <p:nvPr/>
          </p:nvSpPr>
          <p:spPr>
            <a:xfrm>
              <a:off x="403804" y="3211296"/>
              <a:ext cx="1611369" cy="147732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GB" sz="900" dirty="0">
                  <a:solidFill>
                    <a:schemeClr val="accent5"/>
                  </a:solidFill>
                </a:rPr>
                <a:t>Based on the second iteration of the human feedback loop, we finalized the high-fidelity prototype, focusing on </a:t>
              </a:r>
              <a:r>
                <a:rPr lang="en-GB" sz="900" b="1" dirty="0">
                  <a:solidFill>
                    <a:schemeClr val="accent5"/>
                  </a:solidFill>
                </a:rPr>
                <a:t>key features</a:t>
              </a:r>
              <a:r>
                <a:rPr lang="en-GB" sz="900" dirty="0">
                  <a:solidFill>
                    <a:schemeClr val="accent5"/>
                  </a:solidFill>
                </a:rPr>
                <a:t>, reducing </a:t>
              </a:r>
              <a:r>
                <a:rPr lang="en-GB" sz="900" b="1" dirty="0">
                  <a:solidFill>
                    <a:schemeClr val="accent5"/>
                  </a:solidFill>
                </a:rPr>
                <a:t>clutter</a:t>
              </a:r>
              <a:r>
                <a:rPr lang="en-GB" sz="900" dirty="0">
                  <a:solidFill>
                    <a:schemeClr val="accent5"/>
                  </a:solidFill>
                </a:rPr>
                <a:t>, emphasizing </a:t>
              </a:r>
              <a:r>
                <a:rPr lang="en-GB" sz="900" b="1" dirty="0">
                  <a:solidFill>
                    <a:schemeClr val="accent5"/>
                  </a:solidFill>
                </a:rPr>
                <a:t>important parts</a:t>
              </a:r>
              <a:r>
                <a:rPr lang="en-GB" sz="900" dirty="0">
                  <a:solidFill>
                    <a:schemeClr val="accent5"/>
                  </a:solidFill>
                </a:rPr>
                <a:t>, and optimizing </a:t>
              </a:r>
              <a:r>
                <a:rPr lang="en-GB" sz="900" b="1" dirty="0">
                  <a:solidFill>
                    <a:schemeClr val="accent5"/>
                  </a:solidFill>
                </a:rPr>
                <a:t>feature positioning</a:t>
              </a:r>
              <a:r>
                <a:rPr lang="en-GB" sz="900" dirty="0">
                  <a:solidFill>
                    <a:schemeClr val="accent5"/>
                  </a:solidFill>
                </a:rPr>
                <a:t> and </a:t>
              </a:r>
              <a:r>
                <a:rPr lang="en-GB" sz="900" b="1" dirty="0">
                  <a:solidFill>
                    <a:schemeClr val="accent5"/>
                  </a:solidFill>
                </a:rPr>
                <a:t>navigation</a:t>
              </a:r>
              <a:r>
                <a:rPr lang="en-GB" sz="900" dirty="0">
                  <a:solidFill>
                    <a:schemeClr val="accent5"/>
                  </a:solidFill>
                </a:rPr>
                <a:t> to </a:t>
              </a:r>
              <a:r>
                <a:rPr lang="en-GB" sz="900" b="1" dirty="0">
                  <a:solidFill>
                    <a:schemeClr val="accent5"/>
                  </a:solidFill>
                </a:rPr>
                <a:t>help users reach their goals effectively</a:t>
              </a:r>
              <a:r>
                <a:rPr lang="en-GB" sz="900" dirty="0">
                  <a:solidFill>
                    <a:schemeClr val="accent5"/>
                  </a:solidFill>
                </a:rPr>
                <a:t>.</a:t>
              </a:r>
              <a:endParaRPr lang="en-DE" sz="9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A04306D-4D70-BDAD-517C-9B2B84E9C634}"/>
              </a:ext>
            </a:extLst>
          </p:cNvPr>
          <p:cNvSpPr txBox="1"/>
          <p:nvPr/>
        </p:nvSpPr>
        <p:spPr>
          <a:xfrm>
            <a:off x="2655910" y="1850293"/>
            <a:ext cx="891284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DE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Feedback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A5CB71-04FF-9BC9-2A62-7250EF4C1A06}"/>
              </a:ext>
            </a:extLst>
          </p:cNvPr>
          <p:cNvSpPr txBox="1"/>
          <p:nvPr/>
        </p:nvSpPr>
        <p:spPr>
          <a:xfrm>
            <a:off x="3691724" y="1857881"/>
            <a:ext cx="89128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DE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for High-fidelity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B869AC-7A22-D830-A673-DEAC233D1B51}"/>
              </a:ext>
            </a:extLst>
          </p:cNvPr>
          <p:cNvSpPr txBox="1"/>
          <p:nvPr/>
        </p:nvSpPr>
        <p:spPr>
          <a:xfrm>
            <a:off x="4731333" y="1880646"/>
            <a:ext cx="891284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DE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 </a:t>
            </a:r>
          </a:p>
          <a:p>
            <a:r>
              <a:rPr lang="en-DE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0890FA-CC2A-4B62-340E-189AA2A73EC6}"/>
              </a:ext>
            </a:extLst>
          </p:cNvPr>
          <p:cNvSpPr txBox="1"/>
          <p:nvPr/>
        </p:nvSpPr>
        <p:spPr>
          <a:xfrm>
            <a:off x="6097241" y="1888235"/>
            <a:ext cx="929600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DE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</a:t>
            </a:r>
          </a:p>
          <a:p>
            <a:r>
              <a:rPr lang="en-DE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High-fidelity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238B7DE-F708-8C82-F78E-CFE9983E8019}"/>
              </a:ext>
            </a:extLst>
          </p:cNvPr>
          <p:cNvSpPr txBox="1"/>
          <p:nvPr/>
        </p:nvSpPr>
        <p:spPr>
          <a:xfrm>
            <a:off x="7140644" y="1876852"/>
            <a:ext cx="891284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DE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Finalize prototype</a:t>
            </a:r>
          </a:p>
        </p:txBody>
      </p:sp>
    </p:spTree>
    <p:extLst>
      <p:ext uri="{BB962C8B-B14F-4D97-AF65-F5344CB8AC3E}">
        <p14:creationId xmlns:p14="http://schemas.microsoft.com/office/powerpoint/2010/main" val="153426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2E2B224E-636E-6129-9219-DD732DE4F488}"/>
              </a:ext>
            </a:extLst>
          </p:cNvPr>
          <p:cNvSpPr txBox="1">
            <a:spLocks/>
          </p:cNvSpPr>
          <p:nvPr/>
        </p:nvSpPr>
        <p:spPr>
          <a:xfrm>
            <a:off x="382248" y="364402"/>
            <a:ext cx="2345962" cy="219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200" dirty="0">
                <a:latin typeface="Georgia"/>
                <a:cs typeface="Arial"/>
              </a:rPr>
              <a:t>The high-fidelity prototype has</a:t>
            </a:r>
          </a:p>
          <a:p>
            <a:r>
              <a:rPr lang="en-GB" sz="2200" dirty="0">
                <a:latin typeface="Georgia"/>
                <a:cs typeface="Arial"/>
              </a:rPr>
              <a:t>4 key features based on user feedback</a:t>
            </a:r>
            <a:endParaRPr lang="en-GB" sz="2200" baseline="30000" dirty="0">
              <a:latin typeface="Georgia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8E2861-FA77-0A23-AF1A-41BE8C740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428687"/>
              </p:ext>
            </p:extLst>
          </p:nvPr>
        </p:nvGraphicFramePr>
        <p:xfrm>
          <a:off x="2857025" y="314851"/>
          <a:ext cx="5904725" cy="48265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085">
                  <a:extLst>
                    <a:ext uri="{9D8B030D-6E8A-4147-A177-3AD203B41FA5}">
                      <a16:colId xmlns:a16="http://schemas.microsoft.com/office/drawing/2014/main" val="3180048923"/>
                    </a:ext>
                  </a:extLst>
                </a:gridCol>
                <a:gridCol w="862027">
                  <a:extLst>
                    <a:ext uri="{9D8B030D-6E8A-4147-A177-3AD203B41FA5}">
                      <a16:colId xmlns:a16="http://schemas.microsoft.com/office/drawing/2014/main" val="225390756"/>
                    </a:ext>
                  </a:extLst>
                </a:gridCol>
                <a:gridCol w="4769613">
                  <a:extLst>
                    <a:ext uri="{9D8B030D-6E8A-4147-A177-3AD203B41FA5}">
                      <a16:colId xmlns:a16="http://schemas.microsoft.com/office/drawing/2014/main" val="3296585440"/>
                    </a:ext>
                  </a:extLst>
                </a:gridCol>
              </a:tblGrid>
              <a:tr h="1172472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1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MARC</a:t>
                      </a:r>
                      <a:endParaRPr lang="en-US" sz="1200" b="1" noProof="0" dirty="0">
                        <a:solidFill>
                          <a:schemeClr val="accent5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T="10800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983" rtl="0" eaLnBrk="1" latinLnBrk="0" hangingPunct="1">
                        <a:lnSpc>
                          <a:spcPct val="150000"/>
                        </a:lnSpc>
                      </a:pPr>
                      <a:r>
                        <a:rPr lang="en-GB" sz="1200" b="1" i="0" kern="1200" dirty="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How is MARC navigated?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 is positioned as a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central point of interaction 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the top of every screen and can be accessed via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voice or text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dirty="0"/>
                        <a:t>Automates tasks such as </a:t>
                      </a:r>
                      <a:r>
                        <a:rPr lang="en-GB" sz="1050" b="1" dirty="0"/>
                        <a:t>scheduling</a:t>
                      </a:r>
                      <a:r>
                        <a:rPr lang="en-GB" sz="1050" dirty="0"/>
                        <a:t> appointments and finding contractors.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dirty="0"/>
                        <a:t>Continuously updates with </a:t>
                      </a:r>
                      <a:r>
                        <a:rPr lang="en-GB" sz="1050" b="1" dirty="0"/>
                        <a:t>changes in regulations </a:t>
                      </a:r>
                      <a:r>
                        <a:rPr lang="en-GB" sz="1050" dirty="0"/>
                        <a:t>and best practices.</a:t>
                      </a:r>
                      <a:endParaRPr lang="en-GB" sz="105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230780"/>
                  </a:ext>
                </a:extLst>
              </a:tr>
              <a:tr h="1114951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2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Project</a:t>
                      </a:r>
                    </a:p>
                    <a:p>
                      <a:endParaRPr lang="en-US" sz="1200" b="1" noProof="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T="10800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200" b="1" i="0" kern="1200" dirty="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What does the Project feature include?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dirty="0"/>
                        <a:t>Offers project management tools for </a:t>
                      </a:r>
                      <a:r>
                        <a:rPr lang="en-GB" sz="1050" b="1" dirty="0"/>
                        <a:t>tracking progress </a:t>
                      </a:r>
                      <a:r>
                        <a:rPr lang="en-GB" sz="1050" dirty="0"/>
                        <a:t>and </a:t>
                      </a:r>
                      <a:r>
                        <a:rPr lang="en-GB" sz="1050" b="1" dirty="0"/>
                        <a:t>managing timelines</a:t>
                      </a:r>
                      <a:r>
                        <a:rPr lang="en-GB" sz="1050" b="0" dirty="0"/>
                        <a:t>.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dirty="0"/>
                        <a:t>Provides </a:t>
                      </a:r>
                      <a:r>
                        <a:rPr lang="en-GB" sz="1050" b="1" dirty="0"/>
                        <a:t>expert recommendations </a:t>
                      </a:r>
                      <a:r>
                        <a:rPr lang="en-GB" sz="1050" dirty="0"/>
                        <a:t>for materials and design.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dirty="0"/>
                        <a:t>Includes </a:t>
                      </a:r>
                      <a:r>
                        <a:rPr lang="en-GB" sz="1050" b="1" dirty="0"/>
                        <a:t>financial planning </a:t>
                      </a:r>
                      <a:r>
                        <a:rPr lang="en-GB" sz="1050" dirty="0"/>
                        <a:t>tools to help budget and manage costs.</a:t>
                      </a:r>
                      <a:endParaRPr lang="en-GB" sz="105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1296686"/>
                  </a:ext>
                </a:extLst>
              </a:tr>
              <a:tr h="1123641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3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News</a:t>
                      </a:r>
                    </a:p>
                  </a:txBody>
                  <a:tcPr marT="10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200" b="1" i="0" kern="1200" dirty="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How does the News feature benefit the homeowner?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b="1" dirty="0"/>
                        <a:t>Screens news </a:t>
                      </a:r>
                      <a:r>
                        <a:rPr lang="en-GB" sz="1050" dirty="0"/>
                        <a:t>for </a:t>
                      </a:r>
                      <a:r>
                        <a:rPr lang="en-GB" sz="1050" b="1" dirty="0"/>
                        <a:t>regulatory changes </a:t>
                      </a:r>
                      <a:r>
                        <a:rPr lang="en-GB" sz="1050" dirty="0"/>
                        <a:t>that impact home modernization.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dirty="0"/>
                        <a:t>Provides updates on </a:t>
                      </a:r>
                      <a:r>
                        <a:rPr lang="en-GB" sz="1050" b="1" dirty="0"/>
                        <a:t>new technologies </a:t>
                      </a:r>
                      <a:r>
                        <a:rPr lang="en-GB" sz="1050" dirty="0"/>
                        <a:t>and materials in the market.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b="1" dirty="0"/>
                        <a:t>Alerts homeowners </a:t>
                      </a:r>
                      <a:r>
                        <a:rPr lang="en-GB" sz="1050" dirty="0"/>
                        <a:t>to potential risks and necessary actions.</a:t>
                      </a:r>
                      <a:endParaRPr lang="en-GB" sz="105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146935"/>
                  </a:ext>
                </a:extLst>
              </a:tr>
              <a:tr h="1415487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4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200" b="1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My Home</a:t>
                      </a:r>
                    </a:p>
                  </a:txBody>
                  <a:tcPr marT="10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GB" sz="1200" b="1" i="0" kern="1200" dirty="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What information is stored in My Home?</a:t>
                      </a:r>
                      <a:endParaRPr lang="en-GB" sz="1200" dirty="0">
                        <a:solidFill>
                          <a:schemeClr val="accent5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 b="1" dirty="0"/>
                        <a:t>Saves</a:t>
                      </a:r>
                      <a:r>
                        <a:rPr lang="en-GB" sz="1050" dirty="0"/>
                        <a:t> all </a:t>
                      </a:r>
                      <a:r>
                        <a:rPr lang="en-GB" sz="1050" b="1" dirty="0"/>
                        <a:t>relevant data </a:t>
                      </a:r>
                      <a:r>
                        <a:rPr lang="en-GB" sz="1050" dirty="0"/>
                        <a:t>related to the home and modernization projects.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 b="1" dirty="0"/>
                        <a:t>Stores documents </a:t>
                      </a:r>
                      <a:r>
                        <a:rPr lang="en-GB" sz="1050" dirty="0"/>
                        <a:t>such as permits, plans, and contractor information.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 dirty="0"/>
                        <a:t>Keeps track of maintenance schedules and history.</a:t>
                      </a:r>
                      <a:endParaRPr lang="en-GB" sz="105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595323"/>
                  </a:ext>
                </a:extLst>
              </a:tr>
            </a:tbl>
          </a:graphicData>
        </a:graphic>
      </p:graphicFrame>
      <p:pic>
        <p:nvPicPr>
          <p:cNvPr id="1026" name="Picture 2" descr="What Are The 8 Best Methods Of Collecting User Feedback?">
            <a:extLst>
              <a:ext uri="{FF2B5EF4-FFF2-40B4-BE49-F238E27FC236}">
                <a16:creationId xmlns:a16="http://schemas.microsoft.com/office/drawing/2014/main" id="{01EACCEC-841A-69A1-975E-50FE62E59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0" r="19396"/>
          <a:stretch/>
        </p:blipFill>
        <p:spPr bwMode="auto">
          <a:xfrm>
            <a:off x="382248" y="2934019"/>
            <a:ext cx="2085089" cy="190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1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C01CA4-E143-93A5-7906-62BA46B48EF3}"/>
              </a:ext>
            </a:extLst>
          </p:cNvPr>
          <p:cNvSpPr/>
          <p:nvPr/>
        </p:nvSpPr>
        <p:spPr>
          <a:xfrm>
            <a:off x="0" y="1"/>
            <a:ext cx="9144000" cy="5145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Demo Video MARC Final">
            <a:hlinkClick r:id="" action="ppaction://media"/>
            <a:extLst>
              <a:ext uri="{FF2B5EF4-FFF2-40B4-BE49-F238E27FC236}">
                <a16:creationId xmlns:a16="http://schemas.microsoft.com/office/drawing/2014/main" id="{479210E6-9436-2BC0-03C6-2BD764E240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240" r="11587"/>
          <a:stretch/>
        </p:blipFill>
        <p:spPr>
          <a:xfrm>
            <a:off x="1042519" y="1"/>
            <a:ext cx="7058962" cy="5145087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1549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25668-6D92-2920-0A30-AF61F0D2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99" y="339389"/>
            <a:ext cx="8342143" cy="58677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GB" dirty="0"/>
              <a:t>MARC can break the modernization status quo and strategically position EnBW as an innovation leader</a:t>
            </a:r>
            <a:endParaRPr lang="en-US" sz="2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6AA4C8-B72A-656E-C7BF-0F46D08C55F5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85603351"/>
              </p:ext>
            </p:extLst>
          </p:nvPr>
        </p:nvGraphicFramePr>
        <p:xfrm>
          <a:off x="3467890" y="1057135"/>
          <a:ext cx="5270253" cy="3708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576">
                  <a:extLst>
                    <a:ext uri="{9D8B030D-6E8A-4147-A177-3AD203B41FA5}">
                      <a16:colId xmlns:a16="http://schemas.microsoft.com/office/drawing/2014/main" val="3180048923"/>
                    </a:ext>
                  </a:extLst>
                </a:gridCol>
                <a:gridCol w="1182056">
                  <a:extLst>
                    <a:ext uri="{9D8B030D-6E8A-4147-A177-3AD203B41FA5}">
                      <a16:colId xmlns:a16="http://schemas.microsoft.com/office/drawing/2014/main" val="225390756"/>
                    </a:ext>
                  </a:extLst>
                </a:gridCol>
                <a:gridCol w="3814621">
                  <a:extLst>
                    <a:ext uri="{9D8B030D-6E8A-4147-A177-3AD203B41FA5}">
                      <a16:colId xmlns:a16="http://schemas.microsoft.com/office/drawing/2014/main" val="3296585440"/>
                    </a:ext>
                  </a:extLst>
                </a:gridCol>
              </a:tblGrid>
              <a:tr h="1158925">
                <a:tc>
                  <a:txBody>
                    <a:bodyPr/>
                    <a:lstStyle/>
                    <a:p>
                      <a:r>
                        <a:rPr lang="en-DE" sz="2000" b="1" dirty="0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1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Combining advantages</a:t>
                      </a:r>
                      <a:endParaRPr lang="en-US" sz="1200" b="1" noProof="0" dirty="0">
                        <a:solidFill>
                          <a:schemeClr val="accent5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T="7200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dirty="0"/>
                        <a:t>Integration of Services</a:t>
                      </a:r>
                      <a:r>
                        <a:rPr lang="en-US" sz="1050" dirty="0"/>
                        <a:t>: MARC unifies the modernization check and consultations for a seamless experience.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dirty="0"/>
                        <a:t>24/7 Availability</a:t>
                      </a:r>
                      <a:r>
                        <a:rPr lang="en-US" sz="1050" dirty="0"/>
                        <a:t>: Instant access to information and recommendations anytime.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dirty="0"/>
                        <a:t>Enhanced User Experience</a:t>
                      </a:r>
                      <a:r>
                        <a:rPr lang="en-US" sz="1050" dirty="0"/>
                        <a:t>: Supports text and speech interactions for user convenience.</a:t>
                      </a:r>
                    </a:p>
                  </a:txBody>
                  <a:tcPr marR="0" marT="7200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230780"/>
                  </a:ext>
                </a:extLst>
              </a:tr>
              <a:tr h="1296005">
                <a:tc>
                  <a:txBody>
                    <a:bodyPr/>
                    <a:lstStyle/>
                    <a:p>
                      <a:r>
                        <a:rPr lang="en-DE" sz="2000" b="1" dirty="0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2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Benefits for EnBW</a:t>
                      </a:r>
                    </a:p>
                  </a:txBody>
                  <a:tcPr marT="7200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dirty="0"/>
                        <a:t>Customer Engagement</a:t>
                      </a:r>
                      <a:r>
                        <a:rPr lang="en-US" sz="1050" dirty="0"/>
                        <a:t>: Improved user experience leads to higher customer satisfaction and retention and possibly attracts new EnBW</a:t>
                      </a:r>
                      <a:r>
                        <a:rPr lang="en-US" sz="1050" baseline="0" dirty="0"/>
                        <a:t> customers</a:t>
                      </a:r>
                      <a:r>
                        <a:rPr lang="en-US" sz="1050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dirty="0"/>
                        <a:t>Cost Efficiency</a:t>
                      </a:r>
                      <a:r>
                        <a:rPr lang="en-US" sz="1050" dirty="0"/>
                        <a:t>: Automation reduces the need for extensive human resources.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dirty="0"/>
                        <a:t>Innovation Leadership</a:t>
                      </a:r>
                      <a:r>
                        <a:rPr lang="en-US" sz="1050" dirty="0"/>
                        <a:t>: Positions EnBW as a forward-thinking company in the energy sector.</a:t>
                      </a:r>
                    </a:p>
                  </a:txBody>
                  <a:tcPr marR="0" marT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1296686"/>
                  </a:ext>
                </a:extLst>
              </a:tr>
              <a:tr h="1253584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3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Actions needed</a:t>
                      </a:r>
                    </a:p>
                  </a:txBody>
                  <a:tcPr marT="72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dirty="0"/>
                        <a:t>Expand evaluation</a:t>
                      </a:r>
                      <a:r>
                        <a:rPr lang="en-US" sz="1050" dirty="0"/>
                        <a:t>: Larger scale user studies to support current findings to ensure to satisfy all user needs. Keep the human</a:t>
                      </a:r>
                      <a:r>
                        <a:rPr lang="en-US" sz="1050" baseline="0" dirty="0"/>
                        <a:t> in the loop over the whole further process.</a:t>
                      </a:r>
                      <a:endParaRPr lang="en-US" sz="105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dirty="0"/>
                        <a:t>Development</a:t>
                      </a:r>
                      <a:r>
                        <a:rPr lang="en-US" sz="1050" dirty="0"/>
                        <a:t>: Focus on transitioning MARC from a Figma design to a fully functional product.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1" dirty="0"/>
                        <a:t>Marketing</a:t>
                      </a:r>
                      <a:r>
                        <a:rPr lang="en-US" sz="1050" dirty="0"/>
                        <a:t>: Promote MARC as a central feature of EnBW’s service offerings.</a:t>
                      </a:r>
                    </a:p>
                  </a:txBody>
                  <a:tcPr marR="0" marT="72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14693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3CD0A-4B85-64AB-EDA0-51E1FB432378}"/>
              </a:ext>
            </a:extLst>
          </p:cNvPr>
          <p:cNvCxnSpPr>
            <a:cxnSpLocks/>
          </p:cNvCxnSpPr>
          <p:nvPr/>
        </p:nvCxnSpPr>
        <p:spPr>
          <a:xfrm>
            <a:off x="396000" y="991649"/>
            <a:ext cx="834214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riangle 6">
            <a:extLst>
              <a:ext uri="{FF2B5EF4-FFF2-40B4-BE49-F238E27FC236}">
                <a16:creationId xmlns:a16="http://schemas.microsoft.com/office/drawing/2014/main" id="{04F40E65-3B4B-6AE6-E221-485074A387DE}"/>
              </a:ext>
            </a:extLst>
          </p:cNvPr>
          <p:cNvSpPr/>
          <p:nvPr/>
        </p:nvSpPr>
        <p:spPr>
          <a:xfrm rot="5400000">
            <a:off x="2508862" y="2798982"/>
            <a:ext cx="1298120" cy="135532"/>
          </a:xfrm>
          <a:prstGeom prst="triangle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84BF6-B4A2-EEF9-A971-B0112B397936}"/>
              </a:ext>
            </a:extLst>
          </p:cNvPr>
          <p:cNvSpPr txBox="1"/>
          <p:nvPr/>
        </p:nvSpPr>
        <p:spPr>
          <a:xfrm>
            <a:off x="848535" y="1451847"/>
            <a:ext cx="1941395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50" dirty="0"/>
              <a:t>Free, comprehensive analysis of modernization benefits with online forms and instant feedback.</a:t>
            </a:r>
            <a:endParaRPr lang="en-DE" sz="10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714BB71-7525-20B9-3EF1-E2CA489FF6FF}"/>
              </a:ext>
            </a:extLst>
          </p:cNvPr>
          <p:cNvGrpSpPr/>
          <p:nvPr/>
        </p:nvGrpSpPr>
        <p:grpSpPr>
          <a:xfrm>
            <a:off x="395552" y="1044577"/>
            <a:ext cx="2387705" cy="355148"/>
            <a:chOff x="396000" y="1070060"/>
            <a:chExt cx="2387705" cy="35514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3A5362-2B9D-A937-4E45-E9661214BFA8}"/>
                </a:ext>
              </a:extLst>
            </p:cNvPr>
            <p:cNvGrpSpPr/>
            <p:nvPr/>
          </p:nvGrpSpPr>
          <p:grpSpPr>
            <a:xfrm>
              <a:off x="396000" y="1070060"/>
              <a:ext cx="2387705" cy="355148"/>
              <a:chOff x="396000" y="1070060"/>
              <a:chExt cx="2387705" cy="35514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A06AB72-BCA8-77A8-06EC-D244DC87183E}"/>
                  </a:ext>
                </a:extLst>
              </p:cNvPr>
              <p:cNvSpPr/>
              <p:nvPr/>
            </p:nvSpPr>
            <p:spPr>
              <a:xfrm>
                <a:off x="396000" y="1070060"/>
                <a:ext cx="360013" cy="355148"/>
              </a:xfrm>
              <a:prstGeom prst="ellipse">
                <a:avLst/>
              </a:prstGeom>
              <a:solidFill>
                <a:schemeClr val="accent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FFB26-9E10-8936-B421-13EF53DBB89D}"/>
                  </a:ext>
                </a:extLst>
              </p:cNvPr>
              <p:cNvSpPr txBox="1"/>
              <p:nvPr/>
            </p:nvSpPr>
            <p:spPr>
              <a:xfrm>
                <a:off x="758237" y="1101554"/>
                <a:ext cx="202546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buNone/>
                </a:pPr>
                <a:r>
                  <a:rPr lang="en-GB" sz="1200" b="1" i="0" u="none" strike="noStrike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Modernization check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35B8EFF9-23E7-C945-3AF8-FE9D6174F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1016" t="6285" r="11410" b="18652"/>
            <a:stretch/>
          </p:blipFill>
          <p:spPr>
            <a:xfrm>
              <a:off x="467669" y="1137354"/>
              <a:ext cx="177055" cy="211022"/>
            </a:xfrm>
            <a:prstGeom prst="rect">
              <a:avLst/>
            </a:prstGeom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86E341-0BFF-D5E8-5FBA-FD9AD0B37B9D}"/>
              </a:ext>
            </a:extLst>
          </p:cNvPr>
          <p:cNvCxnSpPr>
            <a:cxnSpLocks/>
          </p:cNvCxnSpPr>
          <p:nvPr/>
        </p:nvCxnSpPr>
        <p:spPr>
          <a:xfrm>
            <a:off x="407555" y="1455374"/>
            <a:ext cx="238622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A356083-074C-054C-A411-6913D34A2AB0}"/>
              </a:ext>
            </a:extLst>
          </p:cNvPr>
          <p:cNvGrpSpPr/>
          <p:nvPr/>
        </p:nvGrpSpPr>
        <p:grpSpPr>
          <a:xfrm>
            <a:off x="402225" y="2217687"/>
            <a:ext cx="2387705" cy="1195988"/>
            <a:chOff x="402225" y="2256905"/>
            <a:chExt cx="2387705" cy="119598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80C0BA-DD12-A0C4-7015-F54731E8E862}"/>
                </a:ext>
              </a:extLst>
            </p:cNvPr>
            <p:cNvSpPr txBox="1"/>
            <p:nvPr/>
          </p:nvSpPr>
          <p:spPr>
            <a:xfrm>
              <a:off x="843259" y="2714229"/>
              <a:ext cx="1941395" cy="7386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GB" sz="1050" dirty="0"/>
                <a:t>Personalized advice on energy-efficient upgrades and customized solutions tailored to the property.</a:t>
              </a:r>
              <a:endParaRPr lang="en-DE" sz="1050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93A92ED-ED92-8B9A-6EE0-F92ADE4650AE}"/>
                </a:ext>
              </a:extLst>
            </p:cNvPr>
            <p:cNvGrpSpPr/>
            <p:nvPr/>
          </p:nvGrpSpPr>
          <p:grpSpPr>
            <a:xfrm>
              <a:off x="402225" y="2305163"/>
              <a:ext cx="2387705" cy="355148"/>
              <a:chOff x="392055" y="2301496"/>
              <a:chExt cx="2387705" cy="35514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E132752-0B67-6F44-863A-EB2ACFEFCCEE}"/>
                  </a:ext>
                </a:extLst>
              </p:cNvPr>
              <p:cNvGrpSpPr/>
              <p:nvPr/>
            </p:nvGrpSpPr>
            <p:grpSpPr>
              <a:xfrm>
                <a:off x="392055" y="2301496"/>
                <a:ext cx="2387705" cy="355148"/>
                <a:chOff x="396000" y="1070060"/>
                <a:chExt cx="2387705" cy="355148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28C60B8-6771-1D51-BCD3-D7A62CAD867E}"/>
                    </a:ext>
                  </a:extLst>
                </p:cNvPr>
                <p:cNvSpPr/>
                <p:nvPr/>
              </p:nvSpPr>
              <p:spPr>
                <a:xfrm>
                  <a:off x="396000" y="1070060"/>
                  <a:ext cx="360013" cy="355148"/>
                </a:xfrm>
                <a:prstGeom prst="ellipse">
                  <a:avLst/>
                </a:prstGeom>
                <a:solidFill>
                  <a:schemeClr val="accent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EA980B-1C46-4CEF-EAAE-DD727468BBA2}"/>
                    </a:ext>
                  </a:extLst>
                </p:cNvPr>
                <p:cNvSpPr txBox="1"/>
                <p:nvPr/>
              </p:nvSpPr>
              <p:spPr>
                <a:xfrm>
                  <a:off x="758237" y="1101554"/>
                  <a:ext cx="202546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buNone/>
                  </a:pPr>
                  <a:r>
                    <a:rPr lang="en-GB" sz="1200" b="1" i="0" u="none" strike="noStrike" noProof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Free consultants</a:t>
                  </a:r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D8372607-FB63-3EFC-78D1-5768E3841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2636" t="6285" r="5916" b="19244"/>
              <a:stretch/>
            </p:blipFill>
            <p:spPr>
              <a:xfrm>
                <a:off x="486639" y="2366982"/>
                <a:ext cx="202446" cy="203064"/>
              </a:xfrm>
              <a:prstGeom prst="rect">
                <a:avLst/>
              </a:prstGeom>
            </p:spPr>
          </p:pic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B06D32-E628-2952-CD0F-799136D17150}"/>
                </a:ext>
              </a:extLst>
            </p:cNvPr>
            <p:cNvCxnSpPr>
              <a:cxnSpLocks/>
            </p:cNvCxnSpPr>
            <p:nvPr/>
          </p:nvCxnSpPr>
          <p:spPr>
            <a:xfrm>
              <a:off x="402225" y="2256905"/>
              <a:ext cx="238622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F832214-FC15-47FE-BB69-1F132BA9DC11}"/>
                </a:ext>
              </a:extLst>
            </p:cNvPr>
            <p:cNvCxnSpPr>
              <a:cxnSpLocks/>
            </p:cNvCxnSpPr>
            <p:nvPr/>
          </p:nvCxnSpPr>
          <p:spPr>
            <a:xfrm>
              <a:off x="402225" y="2711872"/>
              <a:ext cx="238622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4D74335-9996-6C3B-3A9E-440A4F88699E}"/>
              </a:ext>
            </a:extLst>
          </p:cNvPr>
          <p:cNvGrpSpPr/>
          <p:nvPr/>
        </p:nvGrpSpPr>
        <p:grpSpPr>
          <a:xfrm>
            <a:off x="402225" y="3515806"/>
            <a:ext cx="2389623" cy="1353309"/>
            <a:chOff x="402225" y="3549951"/>
            <a:chExt cx="2389623" cy="13533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DA417AA-FFB2-7F77-9D32-1442C6874E5C}"/>
                </a:ext>
              </a:extLst>
            </p:cNvPr>
            <p:cNvGrpSpPr/>
            <p:nvPr/>
          </p:nvGrpSpPr>
          <p:grpSpPr>
            <a:xfrm>
              <a:off x="402225" y="3549951"/>
              <a:ext cx="2389623" cy="1353309"/>
              <a:chOff x="402225" y="3549951"/>
              <a:chExt cx="2389623" cy="1353309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D64272F-460E-148F-D7FD-325A98B22FA6}"/>
                  </a:ext>
                </a:extLst>
              </p:cNvPr>
              <p:cNvGrpSpPr/>
              <p:nvPr/>
            </p:nvGrpSpPr>
            <p:grpSpPr>
              <a:xfrm>
                <a:off x="402225" y="3596370"/>
                <a:ext cx="2387705" cy="1306890"/>
                <a:chOff x="392055" y="3484766"/>
                <a:chExt cx="2387705" cy="130689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41A00CB7-9F3E-121A-7397-B4663CB6A822}"/>
                    </a:ext>
                  </a:extLst>
                </p:cNvPr>
                <p:cNvGrpSpPr/>
                <p:nvPr/>
              </p:nvGrpSpPr>
              <p:grpSpPr>
                <a:xfrm>
                  <a:off x="392055" y="3484766"/>
                  <a:ext cx="2387705" cy="355148"/>
                  <a:chOff x="396000" y="1070060"/>
                  <a:chExt cx="2387705" cy="355148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64BD4B85-774A-968B-084E-2F54EFE2E57B}"/>
                      </a:ext>
                    </a:extLst>
                  </p:cNvPr>
                  <p:cNvSpPr/>
                  <p:nvPr/>
                </p:nvSpPr>
                <p:spPr>
                  <a:xfrm>
                    <a:off x="396000" y="1070060"/>
                    <a:ext cx="360013" cy="355148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598E25B-59D7-00C5-77F0-7128B327F20D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37" y="1101554"/>
                    <a:ext cx="2025468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buNone/>
                    </a:pPr>
                    <a:r>
                      <a:rPr lang="en-GB" sz="1200" b="1" i="0" u="none" strike="noStrike" noProof="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Currently infrequent use</a:t>
                    </a:r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A8DE322-DBC3-E1EC-BBFC-0C375C46F7E1}"/>
                    </a:ext>
                  </a:extLst>
                </p:cNvPr>
                <p:cNvSpPr txBox="1"/>
                <p:nvPr/>
              </p:nvSpPr>
              <p:spPr>
                <a:xfrm>
                  <a:off x="836883" y="3891410"/>
                  <a:ext cx="1941395" cy="900246"/>
                </a:xfrm>
                <a:prstGeom prst="rect">
                  <a:avLst/>
                </a:prstGeom>
                <a:noFill/>
              </p:spPr>
              <p:txBody>
                <a:bodyPr wrap="square" lIns="0" rtlCol="0">
                  <a:spAutoFit/>
                </a:bodyPr>
                <a:lstStyle/>
                <a:p>
                  <a:r>
                    <a:rPr lang="en-GB" sz="1050" dirty="0"/>
                    <a:t>Trade-off between a fast process and tailored solutions via consultation, more marketing necessary, and process might be too complex.</a:t>
                  </a:r>
                  <a:endParaRPr lang="en-DE" sz="1050" dirty="0"/>
                </a:p>
              </p:txBody>
            </p:sp>
            <p:pic>
              <p:nvPicPr>
                <p:cNvPr id="39" name="Graphic 38">
                  <a:extLst>
                    <a:ext uri="{FF2B5EF4-FFF2-40B4-BE49-F238E27FC236}">
                      <a16:creationId xmlns:a16="http://schemas.microsoft.com/office/drawing/2014/main" id="{313F8456-9513-EABB-A87C-549DC03CB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 l="517" t="12716" r="-517" b="19824"/>
                <a:stretch/>
              </p:blipFill>
              <p:spPr>
                <a:xfrm>
                  <a:off x="457051" y="3570699"/>
                  <a:ext cx="214972" cy="179826"/>
                </a:xfrm>
                <a:prstGeom prst="rect">
                  <a:avLst/>
                </a:prstGeom>
              </p:spPr>
            </p:pic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F1444B3-CE0E-97CE-4BE9-F2A85AF3BC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625" y="3549951"/>
                <a:ext cx="2386223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19D63B3-2D9E-062D-7E02-9BD65AAF5566}"/>
                </a:ext>
              </a:extLst>
            </p:cNvPr>
            <p:cNvCxnSpPr>
              <a:cxnSpLocks/>
            </p:cNvCxnSpPr>
            <p:nvPr/>
          </p:nvCxnSpPr>
          <p:spPr>
            <a:xfrm>
              <a:off x="402225" y="3999220"/>
              <a:ext cx="238622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256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B9207FC-4D3F-DF34-DEDF-D83EFB0A34F6}"/>
              </a:ext>
            </a:extLst>
          </p:cNvPr>
          <p:cNvGrpSpPr/>
          <p:nvPr/>
        </p:nvGrpSpPr>
        <p:grpSpPr>
          <a:xfrm>
            <a:off x="0" y="0"/>
            <a:ext cx="9143999" cy="5145088"/>
            <a:chOff x="1093039" y="-605722"/>
            <a:chExt cx="9143999" cy="51450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33C33A-9E2D-F031-EE2F-216CF74D9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48" t="11051" r="991" b="10342"/>
            <a:stretch/>
          </p:blipFill>
          <p:spPr>
            <a:xfrm flipH="1">
              <a:off x="1093039" y="-605722"/>
              <a:ext cx="9143999" cy="514508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928481-C9CE-18E9-3253-2406BEA1186C}"/>
                </a:ext>
              </a:extLst>
            </p:cNvPr>
            <p:cNvSpPr/>
            <p:nvPr/>
          </p:nvSpPr>
          <p:spPr>
            <a:xfrm>
              <a:off x="1093039" y="2659471"/>
              <a:ext cx="4141363" cy="933056"/>
            </a:xfrm>
            <a:prstGeom prst="rect">
              <a:avLst/>
            </a:prstGeom>
            <a:gradFill>
              <a:gsLst>
                <a:gs pos="0">
                  <a:srgbClr val="000E21"/>
                </a:gs>
                <a:gs pos="100000">
                  <a:srgbClr val="00031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80675" y="1346581"/>
            <a:ext cx="4311068" cy="1225963"/>
          </a:xfrm>
        </p:spPr>
        <p:txBody>
          <a:bodyPr>
            <a:noAutofit/>
          </a:bodyPr>
          <a:lstStyle/>
          <a:p>
            <a:r>
              <a:rPr lang="en-US" sz="3000" b="1" i="0" u="none" strike="noStrike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Modernization Assis-tance &amp; Real Estate Concierge</a:t>
            </a:r>
            <a:r>
              <a:rPr lang="en-US" sz="3000" b="0" i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​</a:t>
            </a:r>
            <a:endParaRPr lang="en-US" sz="300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0675" y="2849479"/>
            <a:ext cx="5562925" cy="882242"/>
          </a:xfrm>
        </p:spPr>
        <p:txBody>
          <a:bodyPr>
            <a:normAutofit/>
          </a:bodyPr>
          <a:lstStyle/>
          <a:p>
            <a:r>
              <a:rPr lang="en-US" sz="2000" b="0" i="0" u="none" strike="noStrike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Team 3: </a:t>
            </a:r>
            <a:r>
              <a:rPr lang="en-US" sz="2000" b="0" i="0" u="none" strike="noStrike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Hichem</a:t>
            </a:r>
            <a:r>
              <a:rPr lang="en-US" sz="2000" b="0" i="0" u="none" strike="noStrike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 Ben Aoun, Kira </a:t>
            </a:r>
            <a:r>
              <a:rPr lang="en-US" sz="2000" b="0" i="0" u="none" strike="noStrike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Feinauer</a:t>
            </a:r>
            <a:r>
              <a:rPr lang="en-US" sz="2000" b="0" i="0" u="none" strike="noStrike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Robin </a:t>
            </a:r>
            <a:r>
              <a:rPr lang="en-US" sz="2000" b="0" i="0" u="none" strike="noStrike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Gansäuer</a:t>
            </a:r>
            <a:r>
              <a:rPr lang="en-US" sz="2000" b="0" i="0" u="none" strike="noStrike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, Jonas Michel, Aleksandar </a:t>
            </a:r>
            <a:r>
              <a:rPr lang="en-US" sz="2000" b="0" i="0" u="none" strike="noStrike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Bachvarov</a:t>
            </a:r>
            <a:endParaRPr lang="de-DE" sz="2000" b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5A94161F-53E6-325E-BA48-84109E02BE67}"/>
              </a:ext>
            </a:extLst>
          </p:cNvPr>
          <p:cNvSpPr txBox="1">
            <a:spLocks/>
          </p:cNvSpPr>
          <p:nvPr/>
        </p:nvSpPr>
        <p:spPr>
          <a:xfrm>
            <a:off x="380676" y="4008656"/>
            <a:ext cx="1035168" cy="1757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355600" indent="0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717550" indent="0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073150" indent="0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435100" indent="0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0">
                <a:solidFill>
                  <a:schemeClr val="bg1"/>
                </a:solidFill>
                <a:latin typeface="Georgia" panose="02040502050405020303" pitchFamily="18" charset="0"/>
              </a:rPr>
              <a:t>June 2024</a:t>
            </a:r>
            <a:endParaRPr lang="de-DE" sz="1500" b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3FFCC3-166F-DD56-A14F-F9665FA41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5" y="461752"/>
            <a:ext cx="1035168" cy="46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5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25668-6D92-2920-0A30-AF61F0D2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339389"/>
            <a:ext cx="8292536" cy="58677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>
                <a:latin typeface="Georgia"/>
                <a:cs typeface="Arial"/>
              </a:rPr>
              <a:t>The market for property modernization is influenced by three key factors</a:t>
            </a:r>
          </a:p>
          <a:p>
            <a:endParaRPr lang="en-US" sz="2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DACF744-B887-B3D6-59D5-365ECF74609F}"/>
              </a:ext>
            </a:extLst>
          </p:cNvPr>
          <p:cNvGrpSpPr/>
          <p:nvPr/>
        </p:nvGrpSpPr>
        <p:grpSpPr>
          <a:xfrm>
            <a:off x="396000" y="991649"/>
            <a:ext cx="8342143" cy="501668"/>
            <a:chOff x="396000" y="940833"/>
            <a:chExt cx="8342143" cy="50166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AC497B2-47E4-0240-49E6-F82D7B0AAFDC}"/>
                </a:ext>
              </a:extLst>
            </p:cNvPr>
            <p:cNvGrpSpPr/>
            <p:nvPr/>
          </p:nvGrpSpPr>
          <p:grpSpPr>
            <a:xfrm>
              <a:off x="396000" y="1010575"/>
              <a:ext cx="8338447" cy="431926"/>
              <a:chOff x="396000" y="1205844"/>
              <a:chExt cx="8338447" cy="43192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10A9943-C627-F123-2271-9DD6F10EC283}"/>
                  </a:ext>
                </a:extLst>
              </p:cNvPr>
              <p:cNvGrpSpPr/>
              <p:nvPr/>
            </p:nvGrpSpPr>
            <p:grpSpPr>
              <a:xfrm>
                <a:off x="396000" y="1214513"/>
                <a:ext cx="2387705" cy="423257"/>
                <a:chOff x="581621" y="2759702"/>
                <a:chExt cx="2387705" cy="42325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FB47B6E-8454-AB7B-E31E-9B40D557D703}"/>
                    </a:ext>
                  </a:extLst>
                </p:cNvPr>
                <p:cNvGrpSpPr/>
                <p:nvPr/>
              </p:nvGrpSpPr>
              <p:grpSpPr>
                <a:xfrm>
                  <a:off x="581621" y="2759702"/>
                  <a:ext cx="360013" cy="355148"/>
                  <a:chOff x="397375" y="973491"/>
                  <a:chExt cx="455262" cy="450428"/>
                </a:xfrm>
              </p:grpSpPr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37B75CA4-53BA-FCD4-9663-FDFC690F2428}"/>
                      </a:ext>
                    </a:extLst>
                  </p:cNvPr>
                  <p:cNvSpPr/>
                  <p:nvPr/>
                </p:nvSpPr>
                <p:spPr>
                  <a:xfrm>
                    <a:off x="397375" y="973491"/>
                    <a:ext cx="455262" cy="450428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1" name="Graphic 20" descr="Scales of justice with solid fill">
                    <a:extLst>
                      <a:ext uri="{FF2B5EF4-FFF2-40B4-BE49-F238E27FC236}">
                        <a16:creationId xmlns:a16="http://schemas.microsoft.com/office/drawing/2014/main" id="{B93A5396-5AA5-6342-D47A-6953082C16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4766" y="1043878"/>
                    <a:ext cx="340997" cy="31099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1F2544-9C18-FF7A-088E-7994ACCAB4DE}"/>
                    </a:ext>
                  </a:extLst>
                </p:cNvPr>
                <p:cNvSpPr txBox="1"/>
                <p:nvPr/>
              </p:nvSpPr>
              <p:spPr>
                <a:xfrm>
                  <a:off x="943858" y="2791196"/>
                  <a:ext cx="202546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buNone/>
                  </a:pPr>
                  <a:r>
                    <a:rPr lang="en-GB" sz="1200" b="1" i="0" u="none" strike="noStrike" noProof="0">
                      <a:latin typeface="Arial" panose="020B0604020202020204" pitchFamily="34" charset="0"/>
                      <a:cs typeface="Arial" panose="020B0604020202020204" pitchFamily="34" charset="0"/>
                    </a:rPr>
                    <a:t>Regulatory Changes</a:t>
                  </a:r>
                  <a:endParaRPr lang="en-US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15872F0-F0A3-272E-6941-4006E3C791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915" y="3182959"/>
                  <a:ext cx="2386223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752CC19-46AC-B2C7-8B22-1B559AC97E0F}"/>
                  </a:ext>
                </a:extLst>
              </p:cNvPr>
              <p:cNvGrpSpPr/>
              <p:nvPr/>
            </p:nvGrpSpPr>
            <p:grpSpPr>
              <a:xfrm>
                <a:off x="3373959" y="1205844"/>
                <a:ext cx="2387411" cy="431926"/>
                <a:chOff x="3097946" y="2751033"/>
                <a:chExt cx="2387411" cy="431926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6DDB5286-7DC0-BD4A-3329-54C464715807}"/>
                    </a:ext>
                  </a:extLst>
                </p:cNvPr>
                <p:cNvGrpSpPr/>
                <p:nvPr/>
              </p:nvGrpSpPr>
              <p:grpSpPr>
                <a:xfrm>
                  <a:off x="3102830" y="2751033"/>
                  <a:ext cx="360013" cy="355148"/>
                  <a:chOff x="397541" y="1465706"/>
                  <a:chExt cx="455262" cy="450427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081E3855-DCAC-57CB-F4B9-A5AAEF3CD4A1}"/>
                      </a:ext>
                    </a:extLst>
                  </p:cNvPr>
                  <p:cNvSpPr/>
                  <p:nvPr/>
                </p:nvSpPr>
                <p:spPr>
                  <a:xfrm>
                    <a:off x="397541" y="1465706"/>
                    <a:ext cx="455262" cy="450427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" name="Graphic 3" descr="Upward trend with solid fill">
                    <a:extLst>
                      <a:ext uri="{FF2B5EF4-FFF2-40B4-BE49-F238E27FC236}">
                        <a16:creationId xmlns:a16="http://schemas.microsoft.com/office/drawing/2014/main" id="{A4F24C60-1B52-8A37-0B29-3411AB2235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4313" y="1514072"/>
                    <a:ext cx="341478" cy="34819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291CCE32-ECCA-88CA-5400-F8F7E19251F2}"/>
                    </a:ext>
                  </a:extLst>
                </p:cNvPr>
                <p:cNvGrpSpPr/>
                <p:nvPr/>
              </p:nvGrpSpPr>
              <p:grpSpPr>
                <a:xfrm>
                  <a:off x="3097946" y="2791196"/>
                  <a:ext cx="2387411" cy="391763"/>
                  <a:chOff x="581915" y="2791196"/>
                  <a:chExt cx="2387411" cy="391763"/>
                </a:xfrm>
              </p:grpSpPr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A084AC8-E76B-E244-FDC3-0850455D429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858" y="2791196"/>
                    <a:ext cx="2025468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buNone/>
                    </a:pPr>
                    <a:r>
                      <a:rPr lang="en-GB" sz="1200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Energy Prices</a:t>
                    </a:r>
                    <a:endParaRPr lang="en-US" sz="12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96029E6F-834E-BE52-BCB7-31EEE05A1E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1915" y="3182959"/>
                    <a:ext cx="2386223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26F1941-68B5-0965-64ED-89954147A829}"/>
                  </a:ext>
                </a:extLst>
              </p:cNvPr>
              <p:cNvGrpSpPr/>
              <p:nvPr/>
            </p:nvGrpSpPr>
            <p:grpSpPr>
              <a:xfrm>
                <a:off x="6347036" y="1205844"/>
                <a:ext cx="2387411" cy="431926"/>
                <a:chOff x="5821587" y="2746143"/>
                <a:chExt cx="2387411" cy="43192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E98A866-B32D-57F5-223E-1E25A8355783}"/>
                    </a:ext>
                  </a:extLst>
                </p:cNvPr>
                <p:cNvGrpSpPr/>
                <p:nvPr/>
              </p:nvGrpSpPr>
              <p:grpSpPr>
                <a:xfrm>
                  <a:off x="5826471" y="2746143"/>
                  <a:ext cx="360013" cy="355148"/>
                  <a:chOff x="906284" y="1198125"/>
                  <a:chExt cx="455262" cy="450427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37D59007-E578-8A25-A03D-4234B2F1880B}"/>
                      </a:ext>
                    </a:extLst>
                  </p:cNvPr>
                  <p:cNvSpPr/>
                  <p:nvPr/>
                </p:nvSpPr>
                <p:spPr>
                  <a:xfrm>
                    <a:off x="906284" y="1198125"/>
                    <a:ext cx="455262" cy="450427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6" name="Graphic 25" descr="Processor with solid fill">
                    <a:extLst>
                      <a:ext uri="{FF2B5EF4-FFF2-40B4-BE49-F238E27FC236}">
                        <a16:creationId xmlns:a16="http://schemas.microsoft.com/office/drawing/2014/main" id="{742BB24E-0B3B-7BD1-F0F8-B2C62A21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1006" y="1266015"/>
                    <a:ext cx="339315" cy="326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AC7106A4-9D20-503D-1217-98AE3E66AB11}"/>
                    </a:ext>
                  </a:extLst>
                </p:cNvPr>
                <p:cNvGrpSpPr/>
                <p:nvPr/>
              </p:nvGrpSpPr>
              <p:grpSpPr>
                <a:xfrm>
                  <a:off x="5821587" y="2786306"/>
                  <a:ext cx="2387411" cy="391763"/>
                  <a:chOff x="581915" y="2791196"/>
                  <a:chExt cx="2387411" cy="391763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D89A041-CA8E-F995-32A0-FF0381D06A94}"/>
                      </a:ext>
                    </a:extLst>
                  </p:cNvPr>
                  <p:cNvSpPr txBox="1"/>
                  <p:nvPr/>
                </p:nvSpPr>
                <p:spPr>
                  <a:xfrm>
                    <a:off x="943858" y="2791196"/>
                    <a:ext cx="2025468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buNone/>
                    </a:pPr>
                    <a:r>
                      <a:rPr lang="en-GB" sz="1200" b="1" i="0" u="none" strike="noStrike" noProof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Technological Advances</a:t>
                    </a:r>
                    <a:endParaRPr lang="en-US" sz="12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2EDFEA6-8E00-F4E8-3F31-D155CD062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1915" y="3182959"/>
                    <a:ext cx="2386223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3ECEB4F-CBF7-9C69-C8F1-8E041F0C9C69}"/>
                </a:ext>
              </a:extLst>
            </p:cNvPr>
            <p:cNvCxnSpPr>
              <a:cxnSpLocks/>
            </p:cNvCxnSpPr>
            <p:nvPr/>
          </p:nvCxnSpPr>
          <p:spPr>
            <a:xfrm>
              <a:off x="396000" y="940833"/>
              <a:ext cx="834214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0" name="ChartObject">
            <a:extLst>
              <a:ext uri="{FF2B5EF4-FFF2-40B4-BE49-F238E27FC236}">
                <a16:creationId xmlns:a16="http://schemas.microsoft.com/office/drawing/2014/main" id="{2163B9D8-02DA-7931-9EBF-BDBA1580D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664241"/>
              </p:ext>
            </p:extLst>
          </p:nvPr>
        </p:nvGraphicFramePr>
        <p:xfrm>
          <a:off x="396000" y="2251135"/>
          <a:ext cx="2155161" cy="1850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EFC9CC1A-6D95-A1E2-706E-34E617D58A13}"/>
              </a:ext>
            </a:extLst>
          </p:cNvPr>
          <p:cNvSpPr txBox="1"/>
          <p:nvPr/>
        </p:nvSpPr>
        <p:spPr>
          <a:xfrm>
            <a:off x="396000" y="1626696"/>
            <a:ext cx="2386517" cy="57708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50" b="1" i="0">
                <a:effectLst/>
                <a:highlight>
                  <a:srgbClr val="FFFFFF"/>
                </a:highlight>
              </a:rPr>
              <a:t>Inventory of central heat generators for heating in Germany by category in 2022 in millions</a:t>
            </a:r>
            <a:r>
              <a:rPr lang="en-GB" sz="1050" b="1" i="0" baseline="30000">
                <a:effectLst/>
                <a:highlight>
                  <a:srgbClr val="FFFFFF"/>
                </a:highlight>
              </a:rPr>
              <a:t>1</a:t>
            </a:r>
            <a:endParaRPr lang="en-DE" sz="1050" b="1" baseline="300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CDEA08-1538-8901-03F2-7B2BC9B0AA6B}"/>
              </a:ext>
            </a:extLst>
          </p:cNvPr>
          <p:cNvSpPr txBox="1"/>
          <p:nvPr/>
        </p:nvSpPr>
        <p:spPr>
          <a:xfrm>
            <a:off x="3377499" y="1632238"/>
            <a:ext cx="2382683" cy="57708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50" b="1">
                <a:highlight>
                  <a:srgbClr val="FFFFFF"/>
                </a:highlight>
              </a:rPr>
              <a:t>Index for the development of electricity prices for households in Germany (1998 = Index 100)</a:t>
            </a:r>
            <a:r>
              <a:rPr lang="en-GB" sz="1050" b="1" baseline="30000">
                <a:highlight>
                  <a:srgbClr val="FFFFFF"/>
                </a:highlight>
              </a:rPr>
              <a:t>2</a:t>
            </a:r>
            <a:endParaRPr lang="en-DE" sz="1050" b="1" baseline="30000">
              <a:highlight>
                <a:srgbClr val="FFFFFF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B3941F5-BAC2-2FF7-20A0-086F2F3B3767}"/>
              </a:ext>
            </a:extLst>
          </p:cNvPr>
          <p:cNvSpPr txBox="1"/>
          <p:nvPr/>
        </p:nvSpPr>
        <p:spPr>
          <a:xfrm>
            <a:off x="6361483" y="1629474"/>
            <a:ext cx="2386517" cy="57708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050" b="1">
                <a:highlight>
                  <a:srgbClr val="FFFFFF"/>
                </a:highlight>
              </a:rPr>
              <a:t>Forecast of the number of smart home households in Germany for the years 2020 to 2028 (in millions)</a:t>
            </a:r>
            <a:r>
              <a:rPr lang="en-GB" sz="1050" b="1" baseline="30000">
                <a:highlight>
                  <a:srgbClr val="FFFFFF"/>
                </a:highlight>
              </a:rPr>
              <a:t>3</a:t>
            </a:r>
            <a:endParaRPr lang="en-DE" sz="1050" b="1" baseline="30000">
              <a:highlight>
                <a:srgbClr val="FFFFFF"/>
              </a:highlight>
            </a:endParaRPr>
          </a:p>
        </p:txBody>
      </p:sp>
      <p:graphicFrame>
        <p:nvGraphicFramePr>
          <p:cNvPr id="10" name="ChartObject">
            <a:extLst>
              <a:ext uri="{FF2B5EF4-FFF2-40B4-BE49-F238E27FC236}">
                <a16:creationId xmlns:a16="http://schemas.microsoft.com/office/drawing/2014/main" id="{150B926E-34D5-AB75-006F-9BC330109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3439432"/>
              </p:ext>
            </p:extLst>
          </p:nvPr>
        </p:nvGraphicFramePr>
        <p:xfrm>
          <a:off x="6347036" y="2259501"/>
          <a:ext cx="2386223" cy="18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B2D585A3-8E51-5BBA-B666-FF0AA8F6DF60}"/>
              </a:ext>
            </a:extLst>
          </p:cNvPr>
          <p:cNvSpPr/>
          <p:nvPr/>
        </p:nvSpPr>
        <p:spPr>
          <a:xfrm>
            <a:off x="395999" y="4925556"/>
            <a:ext cx="4095720" cy="142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DE" sz="600">
                <a:solidFill>
                  <a:schemeClr val="accent6"/>
                </a:solidFill>
              </a:rPr>
              <a:t>Source: Statista</a:t>
            </a:r>
            <a:r>
              <a:rPr lang="en-DE" sz="600" baseline="30000">
                <a:solidFill>
                  <a:schemeClr val="accent6"/>
                </a:solidFill>
              </a:rPr>
              <a:t>1,3</a:t>
            </a:r>
            <a:r>
              <a:rPr lang="en-DE" sz="600">
                <a:solidFill>
                  <a:schemeClr val="accent6"/>
                </a:solidFill>
              </a:rPr>
              <a:t>; </a:t>
            </a:r>
            <a:r>
              <a:rPr lang="en-GB" sz="600">
                <a:solidFill>
                  <a:schemeClr val="accent6"/>
                </a:solidFill>
              </a:rPr>
              <a:t>BDH</a:t>
            </a:r>
            <a:r>
              <a:rPr lang="en-GB" sz="600" baseline="30000">
                <a:solidFill>
                  <a:schemeClr val="accent6"/>
                </a:solidFill>
              </a:rPr>
              <a:t>2</a:t>
            </a:r>
            <a:r>
              <a:rPr lang="en-GB" sz="600">
                <a:solidFill>
                  <a:schemeClr val="accent6"/>
                </a:solidFill>
              </a:rPr>
              <a:t>; </a:t>
            </a:r>
            <a:r>
              <a:rPr lang="en-GB" sz="600" err="1">
                <a:solidFill>
                  <a:schemeClr val="accent6"/>
                </a:solidFill>
              </a:rPr>
              <a:t>Bundesverband</a:t>
            </a:r>
            <a:r>
              <a:rPr lang="en-GB" sz="600">
                <a:solidFill>
                  <a:schemeClr val="accent6"/>
                </a:solidFill>
              </a:rPr>
              <a:t> des </a:t>
            </a:r>
            <a:r>
              <a:rPr lang="en-GB" sz="600" err="1">
                <a:solidFill>
                  <a:schemeClr val="accent6"/>
                </a:solidFill>
              </a:rPr>
              <a:t>Schornsteinfegerhandwerks</a:t>
            </a:r>
            <a:r>
              <a:rPr lang="en-DE" sz="600" baseline="30000">
                <a:solidFill>
                  <a:schemeClr val="accent6"/>
                </a:solidFill>
              </a:rPr>
              <a:t>2</a:t>
            </a:r>
            <a:r>
              <a:rPr lang="en-DE" sz="600">
                <a:solidFill>
                  <a:schemeClr val="accent6"/>
                </a:solidFill>
              </a:rPr>
              <a:t>; §72 Gebäudeenergiegesetzt (GEG)</a:t>
            </a:r>
            <a:r>
              <a:rPr lang="en-DE" sz="600" baseline="30000">
                <a:solidFill>
                  <a:schemeClr val="accent6"/>
                </a:solidFill>
              </a:rPr>
              <a:t>4</a:t>
            </a:r>
            <a:r>
              <a:rPr lang="en-DE" sz="600">
                <a:solidFill>
                  <a:schemeClr val="accent6"/>
                </a:solidFill>
              </a:rPr>
              <a:t> </a:t>
            </a:r>
            <a:r>
              <a:rPr lang="en-GB" sz="600">
                <a:solidFill>
                  <a:schemeClr val="accent6"/>
                </a:solidFill>
              </a:rPr>
              <a:t> </a:t>
            </a:r>
            <a:endParaRPr lang="en-DE" sz="60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3538C5-D6A4-F094-412C-2780F665C6CB}"/>
              </a:ext>
            </a:extLst>
          </p:cNvPr>
          <p:cNvSpPr txBox="1"/>
          <p:nvPr/>
        </p:nvSpPr>
        <p:spPr>
          <a:xfrm>
            <a:off x="395999" y="4215097"/>
            <a:ext cx="2386223" cy="5078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9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Building Energy Act (GEG) mandates the transition to renewable energy sources.</a:t>
            </a:r>
            <a:r>
              <a:rPr lang="en-GB" sz="900" b="1" i="0" baseline="300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DE" sz="900" b="1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FA7F0-AB61-6FEA-72BC-EE6A272BF37E}"/>
              </a:ext>
            </a:extLst>
          </p:cNvPr>
          <p:cNvSpPr txBox="1"/>
          <p:nvPr/>
        </p:nvSpPr>
        <p:spPr>
          <a:xfrm>
            <a:off x="3381947" y="4215096"/>
            <a:ext cx="2386517" cy="5078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900" b="1">
                <a:latin typeface="Arial" panose="020B0604020202020204" pitchFamily="34" charset="0"/>
                <a:cs typeface="Arial" panose="020B0604020202020204" pitchFamily="34" charset="0"/>
              </a:rPr>
              <a:t>Electricity prices for households in Germany have more than doubled since 1998, reaching an index of 270.</a:t>
            </a:r>
            <a:r>
              <a:rPr lang="en-GB" sz="900" b="1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DE" sz="900" b="1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6E7136-231F-AA8F-82F9-E2BA705C7578}"/>
              </a:ext>
            </a:extLst>
          </p:cNvPr>
          <p:cNvSpPr txBox="1"/>
          <p:nvPr/>
        </p:nvSpPr>
        <p:spPr>
          <a:xfrm>
            <a:off x="6346742" y="4215096"/>
            <a:ext cx="2386517" cy="5078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900" b="1">
                <a:latin typeface="Arial" panose="020B0604020202020204" pitchFamily="34" charset="0"/>
                <a:cs typeface="Arial" panose="020B0604020202020204" pitchFamily="34" charset="0"/>
              </a:rPr>
              <a:t>The number of smart home households in Germany is projected to grow to nearly 40 million by 2028.</a:t>
            </a:r>
            <a:r>
              <a:rPr lang="en-GB" sz="900" b="1" baseline="30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DE" sz="900" b="1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Object">
            <a:extLst>
              <a:ext uri="{FF2B5EF4-FFF2-40B4-BE49-F238E27FC236}">
                <a16:creationId xmlns:a16="http://schemas.microsoft.com/office/drawing/2014/main" id="{2B1FA313-A5B7-D806-9C4C-C9CFE8BE3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197376"/>
              </p:ext>
            </p:extLst>
          </p:nvPr>
        </p:nvGraphicFramePr>
        <p:xfrm>
          <a:off x="3382241" y="2254116"/>
          <a:ext cx="2386223" cy="1841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15E20F5C-0E7E-480D-71A8-2E5D6C7AE11A}"/>
              </a:ext>
            </a:extLst>
          </p:cNvPr>
          <p:cNvGrpSpPr/>
          <p:nvPr/>
        </p:nvGrpSpPr>
        <p:grpSpPr>
          <a:xfrm>
            <a:off x="3882885" y="2545748"/>
            <a:ext cx="1617440" cy="990996"/>
            <a:chOff x="4732303" y="2729907"/>
            <a:chExt cx="961314" cy="990996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E5FC37B-50DE-B790-55B7-1D9EFEF18457}"/>
                </a:ext>
              </a:extLst>
            </p:cNvPr>
            <p:cNvCxnSpPr/>
            <p:nvPr/>
          </p:nvCxnSpPr>
          <p:spPr>
            <a:xfrm flipV="1">
              <a:off x="4732303" y="2729907"/>
              <a:ext cx="961314" cy="990996"/>
            </a:xfrm>
            <a:prstGeom prst="straightConnector1">
              <a:avLst/>
            </a:prstGeom>
            <a:ln w="12700">
              <a:solidFill>
                <a:srgbClr val="505E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2BB627F-5A15-64EB-BFC9-D828F90B721E}"/>
                </a:ext>
              </a:extLst>
            </p:cNvPr>
            <p:cNvSpPr/>
            <p:nvPr/>
          </p:nvSpPr>
          <p:spPr>
            <a:xfrm rot="2491963">
              <a:off x="5121018" y="3222606"/>
              <a:ext cx="87054" cy="19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26407B4-0D7F-85F5-9B10-E9C514C0DCB7}"/>
                </a:ext>
              </a:extLst>
            </p:cNvPr>
            <p:cNvSpPr/>
            <p:nvPr/>
          </p:nvSpPr>
          <p:spPr>
            <a:xfrm>
              <a:off x="4936015" y="3232139"/>
              <a:ext cx="415527" cy="127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500" b="1">
                  <a:solidFill>
                    <a:srgbClr val="505E69"/>
                  </a:solidFill>
                </a:rPr>
                <a:t>+ 270%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5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2E2B224E-636E-6129-9219-DD732DE4F488}"/>
              </a:ext>
            </a:extLst>
          </p:cNvPr>
          <p:cNvSpPr txBox="1">
            <a:spLocks/>
          </p:cNvSpPr>
          <p:nvPr/>
        </p:nvSpPr>
        <p:spPr>
          <a:xfrm>
            <a:off x="382248" y="364402"/>
            <a:ext cx="2345962" cy="219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200">
                <a:latin typeface="Georgia"/>
                <a:cs typeface="Arial"/>
              </a:rPr>
              <a:t>The current state of </a:t>
            </a:r>
          </a:p>
          <a:p>
            <a:r>
              <a:rPr lang="en-GB" sz="2200">
                <a:latin typeface="Georgia"/>
                <a:cs typeface="Arial"/>
              </a:rPr>
              <a:t>real estate modernization necessitates a better </a:t>
            </a:r>
          </a:p>
          <a:p>
            <a:r>
              <a:rPr lang="en-GB" sz="2200">
                <a:latin typeface="Georgia"/>
                <a:cs typeface="Arial"/>
              </a:rPr>
              <a:t>approach</a:t>
            </a:r>
            <a:endParaRPr lang="en-GB" sz="2200">
              <a:latin typeface="Georgia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8E2861-FA77-0A23-AF1A-41BE8C740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716143"/>
              </p:ext>
            </p:extLst>
          </p:nvPr>
        </p:nvGraphicFramePr>
        <p:xfrm>
          <a:off x="2728209" y="314851"/>
          <a:ext cx="6033543" cy="4911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042">
                  <a:extLst>
                    <a:ext uri="{9D8B030D-6E8A-4147-A177-3AD203B41FA5}">
                      <a16:colId xmlns:a16="http://schemas.microsoft.com/office/drawing/2014/main" val="3180048923"/>
                    </a:ext>
                  </a:extLst>
                </a:gridCol>
                <a:gridCol w="1093694">
                  <a:extLst>
                    <a:ext uri="{9D8B030D-6E8A-4147-A177-3AD203B41FA5}">
                      <a16:colId xmlns:a16="http://schemas.microsoft.com/office/drawing/2014/main" val="225390756"/>
                    </a:ext>
                  </a:extLst>
                </a:gridCol>
                <a:gridCol w="4660807">
                  <a:extLst>
                    <a:ext uri="{9D8B030D-6E8A-4147-A177-3AD203B41FA5}">
                      <a16:colId xmlns:a16="http://schemas.microsoft.com/office/drawing/2014/main" val="3296585440"/>
                    </a:ext>
                  </a:extLst>
                </a:gridCol>
              </a:tblGrid>
              <a:tr h="1257005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1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Regulation</a:t>
                      </a:r>
                      <a:endParaRPr lang="en-US" sz="1200" b="1" noProof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T="10800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983" rtl="0" eaLnBrk="1" latinLnBrk="0" hangingPunct="1">
                        <a:lnSpc>
                          <a:spcPct val="150000"/>
                        </a:lnSpc>
                      </a:pPr>
                      <a:r>
                        <a:rPr lang="en-GB" sz="1200" b="1" i="0" kern="120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How to navigate the complex regulatory landscape?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Navigating through various regulatory requirements can be challenging and time-consuming.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Continuous updates and changes in laws necessitate ongoing monitoring and adaptation.</a:t>
                      </a:r>
                    </a:p>
                  </a:txBody>
                  <a:tcPr marR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230780"/>
                  </a:ext>
                </a:extLst>
              </a:tr>
              <a:tr h="1114951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2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Planning</a:t>
                      </a:r>
                    </a:p>
                    <a:p>
                      <a:endParaRPr lang="en-US" sz="1200" b="1" noProof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T="10800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200" b="1" i="0" kern="120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Why is personalized planning expensive?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solutions tailored to individual properties require extensive analysis and bespoke design.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Hiring specialized consultants and planners adds to the cost.</a:t>
                      </a:r>
                    </a:p>
                  </a:txBody>
                  <a:tcPr marR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1296686"/>
                  </a:ext>
                </a:extLst>
              </a:tr>
              <a:tr h="1123641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3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marT="10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200" b="1" i="0" kern="120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What makes modernization time-consuming?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Thorough assessment and planning stages involve multiple inspections and evaluations.</a:t>
                      </a:r>
                    </a:p>
                    <a:p>
                      <a:pPr marL="171450" marR="0" lvl="0" indent="-17145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Obtaining necessary permits and approvals extends the timeline.</a:t>
                      </a:r>
                    </a:p>
                  </a:txBody>
                  <a:tcPr marR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146935"/>
                  </a:ext>
                </a:extLst>
              </a:tr>
              <a:tr h="1415487">
                <a:tc>
                  <a:txBody>
                    <a:bodyPr/>
                    <a:lstStyle/>
                    <a:p>
                      <a:r>
                        <a:rPr lang="en-DE" sz="2000" b="1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4</a:t>
                      </a:r>
                    </a:p>
                  </a:txBody>
                  <a:tcPr marT="216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200" b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Verdana"/>
                          <a:cs typeface="Arial" panose="020B0604020202020204" pitchFamily="34" charset="0"/>
                        </a:rPr>
                        <a:t>Investment</a:t>
                      </a:r>
                    </a:p>
                  </a:txBody>
                  <a:tcPr marT="10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GB" sz="1200" b="1" i="0" kern="1200">
                          <a:solidFill>
                            <a:schemeClr val="accent5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What are the potential financial risks?</a:t>
                      </a:r>
                      <a:endParaRPr lang="en-GB" sz="1200">
                        <a:solidFill>
                          <a:schemeClr val="accent5"/>
                        </a:solidFill>
                        <a:latin typeface="Georgia" panose="02040502050405020303" pitchFamily="18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Upfront costs are involved in modernization projects, including expenses for planning, materials, and hiring specialized professionals.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Potential for sunk costs exists if the project is discontinued after initial investments, resulting in the loss the initial investment.</a:t>
                      </a:r>
                    </a:p>
                  </a:txBody>
                  <a:tcPr marR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595323"/>
                  </a:ext>
                </a:extLst>
              </a:tr>
            </a:tbl>
          </a:graphicData>
        </a:graphic>
      </p:graphicFrame>
      <p:pic>
        <p:nvPicPr>
          <p:cNvPr id="9" name="Picture 8" descr="A hand holding a small house&#10;&#10;Description automatically generated">
            <a:extLst>
              <a:ext uri="{FF2B5EF4-FFF2-40B4-BE49-F238E27FC236}">
                <a16:creationId xmlns:a16="http://schemas.microsoft.com/office/drawing/2014/main" id="{E2C0ED10-5958-07FF-D297-369FBC06D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3756">
            <a:off x="313863" y="2603060"/>
            <a:ext cx="1957927" cy="21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47267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-McKinsey">
      <a:dk1>
        <a:srgbClr val="000000"/>
      </a:dk1>
      <a:lt1>
        <a:srgbClr val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053259"/>
      </a:accent5>
      <a:accent6>
        <a:srgbClr val="04244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96c679-cae8-46e0-8a65-1280e5559283" xsi:nil="true"/>
    <lcf76f155ced4ddcb4097134ff3c332f xmlns="5d73a1c9-30b1-413f-b84e-36166d6eb03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9765DBD91C4B499871AC1C896C4B3D" ma:contentTypeVersion="12" ma:contentTypeDescription="Ein neues Dokument erstellen." ma:contentTypeScope="" ma:versionID="1fa664b6a11db863ca77b4da8a6fb854">
  <xsd:schema xmlns:xsd="http://www.w3.org/2001/XMLSchema" xmlns:xs="http://www.w3.org/2001/XMLSchema" xmlns:p="http://schemas.microsoft.com/office/2006/metadata/properties" xmlns:ns2="5d73a1c9-30b1-413f-b84e-36166d6eb036" xmlns:ns3="6b96c679-cae8-46e0-8a65-1280e5559283" targetNamespace="http://schemas.microsoft.com/office/2006/metadata/properties" ma:root="true" ma:fieldsID="bac23ac0831177ac9d7c07047b283793" ns2:_="" ns3:_="">
    <xsd:import namespace="5d73a1c9-30b1-413f-b84e-36166d6eb036"/>
    <xsd:import namespace="6b96c679-cae8-46e0-8a65-1280e55592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3a1c9-30b1-413f-b84e-36166d6eb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89a75c37-6363-466b-83d7-1b9f4a918c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96c679-cae8-46e0-8a65-1280e555928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aedeea4-41b6-4a3e-8a36-d0d90028c114}" ma:internalName="TaxCatchAll" ma:showField="CatchAllData" ma:web="6b96c679-cae8-46e0-8a65-1280e55592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797F95-0A6C-4A4E-AA2C-CBE3DCB18A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C67723-A930-439B-82F2-1C905C5786A5}">
  <ds:schemaRefs>
    <ds:schemaRef ds:uri="6b96c679-cae8-46e0-8a65-1280e5559283"/>
    <ds:schemaRef ds:uri="http://schemas.microsoft.com/office/2006/metadata/properties"/>
    <ds:schemaRef ds:uri="5d73a1c9-30b1-413f-b84e-36166d6eb036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7F736A3-FF1B-4658-A0E9-CF339C31DB07}">
  <ds:schemaRefs>
    <ds:schemaRef ds:uri="5d73a1c9-30b1-413f-b84e-36166d6eb036"/>
    <ds:schemaRef ds:uri="6b96c679-cae8-46e0-8a65-1280e55592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1</TotalTime>
  <Words>1649</Words>
  <Application>Microsoft Macintosh PowerPoint</Application>
  <PresentationFormat>Custom</PresentationFormat>
  <Paragraphs>241</Paragraphs>
  <Slides>12</Slides>
  <Notes>12</Notes>
  <HiddenSlides>6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Georgia</vt:lpstr>
      <vt:lpstr>Trebuchet MS</vt:lpstr>
      <vt:lpstr>ui-sans-serif</vt:lpstr>
      <vt:lpstr>Design1</vt:lpstr>
      <vt:lpstr>PowerPoint Presentation</vt:lpstr>
      <vt:lpstr>Interview Insight: 6 key drivers influence home modernization and user perception1 to guide prototype development</vt:lpstr>
      <vt:lpstr>From low-fidelity to high-fidelity: A prototyping journey through two human feedback loop iterations</vt:lpstr>
      <vt:lpstr>PowerPoint Presentation</vt:lpstr>
      <vt:lpstr>PowerPoint Presentation</vt:lpstr>
      <vt:lpstr>MARC can break the modernization status quo and strategically position EnBW as an innovation leader</vt:lpstr>
      <vt:lpstr>PowerPoint Presentation</vt:lpstr>
      <vt:lpstr>The market for property modernization is influenced by three key factors </vt:lpstr>
      <vt:lpstr>PowerPoint Presentation</vt:lpstr>
      <vt:lpstr>First findings identify four key features for the AI concierge</vt:lpstr>
      <vt:lpstr>Developing an AI concierge low-fidelity prototype</vt:lpstr>
      <vt:lpstr>Overview of our team structure, organizational strategies, and planned next steps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Ben Aoun, Hichem</cp:lastModifiedBy>
  <cp:revision>2</cp:revision>
  <cp:lastPrinted>2024-06-05T20:59:54Z</cp:lastPrinted>
  <dcterms:created xsi:type="dcterms:W3CDTF">2017-12-07T14:50:50Z</dcterms:created>
  <dcterms:modified xsi:type="dcterms:W3CDTF">2024-07-03T15:42:44Z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0x0101000E9765DBD91C4B499871AC1C896C4B3D</vt:lpwstr>
  </property>
  <property fmtid="{D5CDD505-2E9C-101B-9397-08002B2CF9AE}" pid="3" name="MediaServiceImageTags">
    <vt:lpwstr/>
  </property>
</Properties>
</file>